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13"/>
  </p:notesMasterIdLst>
  <p:sldIdLst>
    <p:sldId id="256" r:id="rId5"/>
    <p:sldId id="270" r:id="rId6"/>
    <p:sldId id="261" r:id="rId7"/>
    <p:sldId id="263" r:id="rId8"/>
    <p:sldId id="264" r:id="rId9"/>
    <p:sldId id="265" r:id="rId10"/>
    <p:sldId id="266" r:id="rId11"/>
    <p:sldId id="260" r:id="rId12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747775"/>
          </p15:clr>
        </p15:guide>
        <p15:guide id="2" pos="576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74" y="120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llalobos Sancho David" userId="89256738-3354-4686-9cc1-121e8326e68e" providerId="ADAL" clId="{0E0A7276-D2A8-480E-B458-4977554F29D8}"/>
    <pc:docChg chg="modSld">
      <pc:chgData name="Villalobos Sancho David" userId="89256738-3354-4686-9cc1-121e8326e68e" providerId="ADAL" clId="{0E0A7276-D2A8-480E-B458-4977554F29D8}" dt="2026-04-09T17:49:29.683" v="116" actId="20577"/>
      <pc:docMkLst>
        <pc:docMk/>
      </pc:docMkLst>
      <pc:sldChg chg="modSp mod">
        <pc:chgData name="Villalobos Sancho David" userId="89256738-3354-4686-9cc1-121e8326e68e" providerId="ADAL" clId="{0E0A7276-D2A8-480E-B458-4977554F29D8}" dt="2026-04-09T17:46:46.880" v="64" actId="20577"/>
        <pc:sldMkLst>
          <pc:docMk/>
          <pc:sldMk cId="0" sldId="256"/>
        </pc:sldMkLst>
        <pc:spChg chg="mod">
          <ac:chgData name="Villalobos Sancho David" userId="89256738-3354-4686-9cc1-121e8326e68e" providerId="ADAL" clId="{0E0A7276-D2A8-480E-B458-4977554F29D8}" dt="2026-04-09T17:46:46.880" v="64" actId="20577"/>
          <ac:spMkLst>
            <pc:docMk/>
            <pc:sldMk cId="0" sldId="256"/>
            <ac:spMk id="3" creationId="{D53FC950-CBB0-7698-3900-1065797E9CBB}"/>
          </ac:spMkLst>
        </pc:spChg>
      </pc:sldChg>
      <pc:sldChg chg="modSp mod">
        <pc:chgData name="Villalobos Sancho David" userId="89256738-3354-4686-9cc1-121e8326e68e" providerId="ADAL" clId="{0E0A7276-D2A8-480E-B458-4977554F29D8}" dt="2026-04-09T17:47:50.521" v="89" actId="27918"/>
        <pc:sldMkLst>
          <pc:docMk/>
          <pc:sldMk cId="1688431414" sldId="261"/>
        </pc:sldMkLst>
        <pc:spChg chg="mod">
          <ac:chgData name="Villalobos Sancho David" userId="89256738-3354-4686-9cc1-121e8326e68e" providerId="ADAL" clId="{0E0A7276-D2A8-480E-B458-4977554F29D8}" dt="2026-04-09T17:47:10.962" v="78" actId="20577"/>
          <ac:spMkLst>
            <pc:docMk/>
            <pc:sldMk cId="1688431414" sldId="261"/>
            <ac:spMk id="2" creationId="{80E54D0E-FD94-638F-2810-187CD2BA4F70}"/>
          </ac:spMkLst>
        </pc:spChg>
      </pc:sldChg>
      <pc:sldChg chg="modSp mod">
        <pc:chgData name="Villalobos Sancho David" userId="89256738-3354-4686-9cc1-121e8326e68e" providerId="ADAL" clId="{0E0A7276-D2A8-480E-B458-4977554F29D8}" dt="2026-04-09T17:48:27.161" v="98" actId="27918"/>
        <pc:sldMkLst>
          <pc:docMk/>
          <pc:sldMk cId="4283682911" sldId="263"/>
        </pc:sldMkLst>
        <pc:spChg chg="mod">
          <ac:chgData name="Villalobos Sancho David" userId="89256738-3354-4686-9cc1-121e8326e68e" providerId="ADAL" clId="{0E0A7276-D2A8-480E-B458-4977554F29D8}" dt="2026-04-09T17:47:24.831" v="85" actId="20577"/>
          <ac:spMkLst>
            <pc:docMk/>
            <pc:sldMk cId="4283682911" sldId="263"/>
            <ac:spMk id="2" creationId="{A424B302-6683-1E4D-E982-56D293059BF8}"/>
          </ac:spMkLst>
        </pc:spChg>
      </pc:sldChg>
      <pc:sldChg chg="modSp mod">
        <pc:chgData name="Villalobos Sancho David" userId="89256738-3354-4686-9cc1-121e8326e68e" providerId="ADAL" clId="{0E0A7276-D2A8-480E-B458-4977554F29D8}" dt="2026-04-09T17:49:29.683" v="116" actId="20577"/>
        <pc:sldMkLst>
          <pc:docMk/>
          <pc:sldMk cId="2695290261" sldId="264"/>
        </pc:sldMkLst>
        <pc:spChg chg="mod">
          <ac:chgData name="Villalobos Sancho David" userId="89256738-3354-4686-9cc1-121e8326e68e" providerId="ADAL" clId="{0E0A7276-D2A8-480E-B458-4977554F29D8}" dt="2026-04-09T17:49:29.683" v="116" actId="20577"/>
          <ac:spMkLst>
            <pc:docMk/>
            <pc:sldMk cId="2695290261" sldId="264"/>
            <ac:spMk id="2" creationId="{E976F652-4271-6F96-B2D8-4AFE3FB83233}"/>
          </ac:spMkLst>
        </pc:spChg>
        <pc:picChg chg="mod">
          <ac:chgData name="Villalobos Sancho David" userId="89256738-3354-4686-9cc1-121e8326e68e" providerId="ADAL" clId="{0E0A7276-D2A8-480E-B458-4977554F29D8}" dt="2026-04-09T17:48:47.522" v="99" actId="14826"/>
          <ac:picMkLst>
            <pc:docMk/>
            <pc:sldMk cId="2695290261" sldId="264"/>
            <ac:picMk id="5" creationId="{614BB18B-CA16-26C0-9909-0D3154B69E96}"/>
          </ac:picMkLst>
        </pc:picChg>
      </pc:sldChg>
      <pc:sldChg chg="modSp mod">
        <pc:chgData name="Villalobos Sancho David" userId="89256738-3354-4686-9cc1-121e8326e68e" providerId="ADAL" clId="{0E0A7276-D2A8-480E-B458-4977554F29D8}" dt="2026-04-09T17:49:26.139" v="111" actId="20577"/>
        <pc:sldMkLst>
          <pc:docMk/>
          <pc:sldMk cId="2639849935" sldId="265"/>
        </pc:sldMkLst>
        <pc:spChg chg="mod">
          <ac:chgData name="Villalobos Sancho David" userId="89256738-3354-4686-9cc1-121e8326e68e" providerId="ADAL" clId="{0E0A7276-D2A8-480E-B458-4977554F29D8}" dt="2026-04-09T17:49:26.139" v="111" actId="20577"/>
          <ac:spMkLst>
            <pc:docMk/>
            <pc:sldMk cId="2639849935" sldId="265"/>
            <ac:spMk id="2" creationId="{71877309-0DBD-F61A-01A5-B8D5B4DA1A1E}"/>
          </ac:spMkLst>
        </pc:spChg>
        <pc:picChg chg="mod">
          <ac:chgData name="Villalobos Sancho David" userId="89256738-3354-4686-9cc1-121e8326e68e" providerId="ADAL" clId="{0E0A7276-D2A8-480E-B458-4977554F29D8}" dt="2026-04-09T17:49:01.576" v="100" actId="14826"/>
          <ac:picMkLst>
            <pc:docMk/>
            <pc:sldMk cId="2639849935" sldId="265"/>
            <ac:picMk id="5" creationId="{C15B5591-0495-2AC1-C267-32C7559779BF}"/>
          </ac:picMkLst>
        </pc:picChg>
      </pc:sldChg>
      <pc:sldChg chg="modSp mod">
        <pc:chgData name="Villalobos Sancho David" userId="89256738-3354-4686-9cc1-121e8326e68e" providerId="ADAL" clId="{0E0A7276-D2A8-480E-B458-4977554F29D8}" dt="2026-04-09T17:49:22.568" v="106" actId="20577"/>
        <pc:sldMkLst>
          <pc:docMk/>
          <pc:sldMk cId="2335934029" sldId="266"/>
        </pc:sldMkLst>
        <pc:spChg chg="mod">
          <ac:chgData name="Villalobos Sancho David" userId="89256738-3354-4686-9cc1-121e8326e68e" providerId="ADAL" clId="{0E0A7276-D2A8-480E-B458-4977554F29D8}" dt="2026-04-09T17:49:22.568" v="106" actId="20577"/>
          <ac:spMkLst>
            <pc:docMk/>
            <pc:sldMk cId="2335934029" sldId="266"/>
            <ac:spMk id="2" creationId="{FAE17DE2-60E5-90C9-0E14-419EC60431B4}"/>
          </ac:spMkLst>
        </pc:spChg>
        <pc:picChg chg="mod">
          <ac:chgData name="Villalobos Sancho David" userId="89256738-3354-4686-9cc1-121e8326e68e" providerId="ADAL" clId="{0E0A7276-D2A8-480E-B458-4977554F29D8}" dt="2026-04-09T17:49:13.572" v="101" actId="14826"/>
          <ac:picMkLst>
            <pc:docMk/>
            <pc:sldMk cId="2335934029" sldId="266"/>
            <ac:picMk id="4" creationId="{973147AB-C4F4-70F8-309E-D30F6BB61467}"/>
          </ac:picMkLst>
        </pc:picChg>
      </pc:sldChg>
      <pc:sldChg chg="modSp mod">
        <pc:chgData name="Villalobos Sancho David" userId="89256738-3354-4686-9cc1-121e8326e68e" providerId="ADAL" clId="{0E0A7276-D2A8-480E-B458-4977554F29D8}" dt="2026-04-09T17:47:59.322" v="92" actId="27918"/>
        <pc:sldMkLst>
          <pc:docMk/>
          <pc:sldMk cId="3241166975" sldId="270"/>
        </pc:sldMkLst>
        <pc:spChg chg="mod">
          <ac:chgData name="Villalobos Sancho David" userId="89256738-3354-4686-9cc1-121e8326e68e" providerId="ADAL" clId="{0E0A7276-D2A8-480E-B458-4977554F29D8}" dt="2026-04-09T17:46:55.277" v="71" actId="20577"/>
          <ac:spMkLst>
            <pc:docMk/>
            <pc:sldMk cId="3241166975" sldId="270"/>
            <ac:spMk id="2" creationId="{3666EEC9-4FA1-6BF8-2BB4-4604180CECC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730560330648219E-4"/>
          <c:y val="1.3739604992394617E-2"/>
          <c:w val="0.98417001382489233"/>
          <c:h val="0.844650522715781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Abandonos</c:v>
                </c:pt>
                <c:pt idx="1">
                  <c:v>Atendidas por operador</c:v>
                </c:pt>
                <c:pt idx="2">
                  <c:v>Atención automática</c:v>
                </c:pt>
              </c:strCache>
            </c:strRef>
          </c:cat>
          <c:val>
            <c:numRef>
              <c:f>Hoja1!$B$2:$B$4</c:f>
              <c:numCache>
                <c:formatCode>#,##0</c:formatCode>
                <c:ptCount val="3"/>
                <c:pt idx="0">
                  <c:v>23839</c:v>
                </c:pt>
                <c:pt idx="1">
                  <c:v>185763</c:v>
                </c:pt>
                <c:pt idx="2">
                  <c:v>206840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5F-4296-9F5C-D8231BF4C3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296064048"/>
        <c:axId val="455690288"/>
      </c:barChart>
      <c:catAx>
        <c:axId val="296064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none" spc="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455690288"/>
        <c:crosses val="autoZero"/>
        <c:auto val="1"/>
        <c:lblAlgn val="ctr"/>
        <c:lblOffset val="100"/>
        <c:noMultiLvlLbl val="0"/>
      </c:catAx>
      <c:valAx>
        <c:axId val="4556902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96064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Grafíco!$B$1</c:f>
              <c:strCache>
                <c:ptCount val="1"/>
                <c:pt idx="0">
                  <c:v>Cantidad</c:v>
                </c:pt>
              </c:strCache>
            </c:strRef>
          </c:tx>
          <c:dPt>
            <c:idx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5ED-46E5-9F2D-1C2DE085A430}"/>
              </c:ext>
            </c:extLst>
          </c:dPt>
          <c:dPt>
            <c:idx val="1"/>
            <c:bubble3D val="0"/>
            <c:spPr>
              <a:solidFill>
                <a:srgbClr val="FFC000">
                  <a:lumMod val="60000"/>
                  <a:lumOff val="4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5ED-46E5-9F2D-1C2DE085A430}"/>
              </c:ext>
            </c:extLst>
          </c:dPt>
          <c:dPt>
            <c:idx val="2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5ED-46E5-9F2D-1C2DE085A430}"/>
              </c:ext>
            </c:extLst>
          </c:dPt>
          <c:dPt>
            <c:idx val="6"/>
            <c:bubble3D val="0"/>
            <c:spPr>
              <a:solidFill>
                <a:srgbClr val="E7E6E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5ED-46E5-9F2D-1C2DE085A430}"/>
              </c:ext>
            </c:extLst>
          </c:dPt>
          <c:dPt>
            <c:idx val="7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5ED-46E5-9F2D-1C2DE085A43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chemeClr val="tx1"/>
                    </a:solidFill>
                  </a:defRPr>
                </a:pPr>
                <a:endParaRPr lang="es-CR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Grafíco!$A$2:$A$4</c:f>
              <c:strCache>
                <c:ptCount val="3"/>
                <c:pt idx="0">
                  <c:v>Procedentes</c:v>
                </c:pt>
                <c:pt idx="1">
                  <c:v>Descartadas por inactividad en IVR</c:v>
                </c:pt>
                <c:pt idx="2">
                  <c:v>Descartadas por validación operativa</c:v>
                </c:pt>
              </c:strCache>
            </c:strRef>
          </c:cat>
          <c:val>
            <c:numRef>
              <c:f>Grafíco!$B$2:$B$4</c:f>
              <c:numCache>
                <c:formatCode>#,##0</c:formatCode>
                <c:ptCount val="3"/>
                <c:pt idx="0">
                  <c:v>163497</c:v>
                </c:pt>
                <c:pt idx="1">
                  <c:v>206840</c:v>
                </c:pt>
                <c:pt idx="2">
                  <c:v>26897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5ED-46E5-9F2D-1C2DE085A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sz="800"/>
      </a:pPr>
      <a:endParaRPr lang="es-CR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CR" sz="2000">
                <a:solidFill>
                  <a:schemeClr val="tx1"/>
                </a:solidFill>
              </a:rPr>
              <a:t>Aplicativo</a:t>
            </a:r>
          </a:p>
          <a:p>
            <a:pPr>
              <a:defRPr sz="2000">
                <a:solidFill>
                  <a:schemeClr val="tx1"/>
                </a:solidFill>
              </a:defRPr>
            </a:pPr>
            <a:r>
              <a:rPr lang="es-CR" sz="2000">
                <a:solidFill>
                  <a:schemeClr val="tx1"/>
                </a:solidFill>
              </a:rPr>
              <a:t>Emergencias CR 9-1-1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42681108948202245"/>
          <c:y val="0.11380449752808114"/>
          <c:w val="0.54762319354052968"/>
          <c:h val="0.8494066257820163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marzo-26</c:v>
                </c:pt>
                <c:pt idx="1">
                  <c:v>Promedio diario 2026</c:v>
                </c:pt>
              </c:strCache>
            </c:strRef>
          </c:cat>
          <c:val>
            <c:numRef>
              <c:f>Hoja1!$B$2:$B$3</c:f>
              <c:numCache>
                <c:formatCode>#,##0</c:formatCode>
                <c:ptCount val="2"/>
                <c:pt idx="0">
                  <c:v>735</c:v>
                </c:pt>
                <c:pt idx="1">
                  <c:v>17.989795918367346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A8-480C-8441-CD4953805B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155176911"/>
        <c:axId val="1155183631"/>
      </c:barChart>
      <c:catAx>
        <c:axId val="115517691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1155183631"/>
        <c:crosses val="autoZero"/>
        <c:auto val="1"/>
        <c:lblAlgn val="ctr"/>
        <c:lblOffset val="100"/>
        <c:noMultiLvlLbl val="0"/>
      </c:catAx>
      <c:valAx>
        <c:axId val="1155183631"/>
        <c:scaling>
          <c:orientation val="minMax"/>
          <c:min val="0"/>
        </c:scaling>
        <c:delete val="1"/>
        <c:axPos val="t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1551769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CR" sz="2000">
                <a:solidFill>
                  <a:schemeClr val="tx1"/>
                </a:solidFill>
              </a:rPr>
              <a:t>Videollamadas</a:t>
            </a:r>
          </a:p>
          <a:p>
            <a:pPr>
              <a:defRPr sz="2000">
                <a:solidFill>
                  <a:schemeClr val="tx1"/>
                </a:solidFill>
              </a:defRPr>
            </a:pPr>
            <a:r>
              <a:rPr lang="es-CR" sz="2000">
                <a:solidFill>
                  <a:schemeClr val="tx1"/>
                </a:solidFill>
              </a:rPr>
              <a:t>LESCO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100000"/>
                    <a:shade val="100000"/>
                    <a:satMod val="130000"/>
                  </a:schemeClr>
                </a:gs>
                <a:gs pos="100000">
                  <a:schemeClr val="accent4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marzo-26</c:v>
                </c:pt>
                <c:pt idx="1">
                  <c:v>Promedio diario 2026</c:v>
                </c:pt>
              </c:strCache>
            </c:strRef>
          </c:cat>
          <c:val>
            <c:numRef>
              <c:f>Hoja1!$B$2:$B$3</c:f>
              <c:numCache>
                <c:formatCode>#,##0.00</c:formatCode>
                <c:ptCount val="2"/>
                <c:pt idx="0" formatCode="#,##0">
                  <c:v>6</c:v>
                </c:pt>
                <c:pt idx="1">
                  <c:v>0.25510204081632654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1A-46F5-9275-775F807462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155176911"/>
        <c:axId val="1155183631"/>
      </c:barChart>
      <c:catAx>
        <c:axId val="115517691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1155183631"/>
        <c:crosses val="autoZero"/>
        <c:auto val="1"/>
        <c:lblAlgn val="ctr"/>
        <c:lblOffset val="100"/>
        <c:noMultiLvlLbl val="0"/>
      </c:catAx>
      <c:valAx>
        <c:axId val="1155183631"/>
        <c:scaling>
          <c:orientation val="minMax"/>
          <c:min val="0"/>
        </c:scaling>
        <c:delete val="1"/>
        <c:axPos val="t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1551769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CR" sz="2000">
                <a:solidFill>
                  <a:schemeClr val="tx1"/>
                </a:solidFill>
              </a:rPr>
              <a:t>Llamadas </a:t>
            </a:r>
          </a:p>
          <a:p>
            <a:pPr>
              <a:defRPr sz="2000">
                <a:solidFill>
                  <a:schemeClr val="tx1"/>
                </a:solidFill>
              </a:defRPr>
            </a:pPr>
            <a:r>
              <a:rPr lang="es-CR" sz="2000">
                <a:solidFill>
                  <a:schemeClr val="tx1"/>
                </a:solidFill>
              </a:rPr>
              <a:t>En Inglés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marzo-26</c:v>
                </c:pt>
                <c:pt idx="1">
                  <c:v>Promedio diario 2026</c:v>
                </c:pt>
              </c:strCache>
            </c:strRef>
          </c:cat>
          <c:val>
            <c:numRef>
              <c:f>Hoja1!$B$2:$B$3</c:f>
              <c:numCache>
                <c:formatCode>#,##0</c:formatCode>
                <c:ptCount val="2"/>
                <c:pt idx="0">
                  <c:v>223</c:v>
                </c:pt>
                <c:pt idx="1">
                  <c:v>6.6428571428571432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B5-45E1-A843-494410F986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155176911"/>
        <c:axId val="1155183631"/>
      </c:barChart>
      <c:catAx>
        <c:axId val="115517691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1155183631"/>
        <c:crosses val="autoZero"/>
        <c:auto val="1"/>
        <c:lblAlgn val="ctr"/>
        <c:lblOffset val="100"/>
        <c:noMultiLvlLbl val="0"/>
      </c:catAx>
      <c:valAx>
        <c:axId val="1155183631"/>
        <c:scaling>
          <c:orientation val="minMax"/>
          <c:min val="0"/>
        </c:scaling>
        <c:delete val="1"/>
        <c:axPos val="t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1551769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36d558d6f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36d558d6f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b36d558d6f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b36d558d6f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userDrawn="1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61;p14" title="2.png">
            <a:extLst>
              <a:ext uri="{FF2B5EF4-FFF2-40B4-BE49-F238E27FC236}">
                <a16:creationId xmlns:a16="http://schemas.microsoft.com/office/drawing/2014/main" id="{CA1F8DEF-3FDB-7CE9-551F-507B3FE60E8C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63;p14" title="image.png">
            <a:extLst>
              <a:ext uri="{FF2B5EF4-FFF2-40B4-BE49-F238E27FC236}">
                <a16:creationId xmlns:a16="http://schemas.microsoft.com/office/drawing/2014/main" id="{D561F125-F9D7-7633-744C-00C7D5664B0B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162225" y="9189475"/>
            <a:ext cx="1839249" cy="75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A7458BA-A16E-A852-5408-13AA03FCBFE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470749" y="-206224"/>
            <a:ext cx="2743002" cy="2743002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B31956A0-B135-E3FF-992A-2892E6E2AB2D}"/>
              </a:ext>
            </a:extLst>
          </p:cNvPr>
          <p:cNvSpPr/>
          <p:nvPr userDrawn="1"/>
        </p:nvSpPr>
        <p:spPr>
          <a:xfrm>
            <a:off x="1801504" y="0"/>
            <a:ext cx="1487606" cy="10287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40035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6;p13" title="image.png">
            <a:extLst>
              <a:ext uri="{FF2B5EF4-FFF2-40B4-BE49-F238E27FC236}">
                <a16:creationId xmlns:a16="http://schemas.microsoft.com/office/drawing/2014/main" id="{B11A0740-6469-7BA1-D282-79239EFE1900}"/>
              </a:ext>
            </a:extLst>
          </p:cNvPr>
          <p:cNvPicPr preferRelativeResize="0"/>
          <p:nvPr userDrawn="1"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162225" y="9189475"/>
            <a:ext cx="1839249" cy="75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3990B59-7710-D59A-90F8-0B98F4EA39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504966" y="-452081"/>
            <a:ext cx="4053186" cy="4053186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2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13" title="imag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162225" y="9189475"/>
            <a:ext cx="1839249" cy="75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80BB7FE9-C29C-96EA-0FAE-EB36C9306C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04966" y="-452081"/>
            <a:ext cx="4053186" cy="4053186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D53FC950-CBB0-7698-3900-1065797E9CBB}"/>
              </a:ext>
            </a:extLst>
          </p:cNvPr>
          <p:cNvSpPr txBox="1"/>
          <p:nvPr/>
        </p:nvSpPr>
        <p:spPr>
          <a:xfrm>
            <a:off x="3256384" y="3675239"/>
            <a:ext cx="11775232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722376">
              <a:spcAft>
                <a:spcPts val="600"/>
              </a:spcAft>
            </a:pPr>
            <a:r>
              <a:rPr lang="es-CR" sz="6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Informe operativo </a:t>
            </a:r>
          </a:p>
          <a:p>
            <a:pPr algn="ctr" defTabSz="722376">
              <a:spcAft>
                <a:spcPts val="600"/>
              </a:spcAft>
            </a:pPr>
            <a:r>
              <a:rPr lang="es-CR" sz="6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Marzo 2026</a:t>
            </a:r>
            <a:endParaRPr lang="es-CR" sz="8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E7101-DFA7-9FF8-1E7A-215253D7AA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3666EEC9-4FA1-6BF8-2BB4-4604180CECC0}"/>
              </a:ext>
            </a:extLst>
          </p:cNvPr>
          <p:cNvSpPr/>
          <p:nvPr/>
        </p:nvSpPr>
        <p:spPr>
          <a:xfrm>
            <a:off x="1828798" y="182548"/>
            <a:ext cx="16263257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ES" sz="2800" b="1" cap="none" spc="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Gráfico 1.  Siste</a:t>
            </a:r>
            <a:r>
              <a:rPr lang="es-ES" sz="28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 de Emergencias 9-1-1. </a:t>
            </a:r>
          </a:p>
          <a:p>
            <a:pPr algn="ctr"/>
            <a:r>
              <a:rPr lang="es-ES" sz="28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Demanda del servicio, </a:t>
            </a:r>
          </a:p>
          <a:p>
            <a:pPr algn="ctr"/>
            <a:r>
              <a:rPr lang="es-ES" sz="28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Marzo 2026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3EDA4C8-17DA-BFFC-374C-6CC371AAC6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6058048"/>
              </p:ext>
            </p:extLst>
          </p:nvPr>
        </p:nvGraphicFramePr>
        <p:xfrm>
          <a:off x="2367642" y="1567543"/>
          <a:ext cx="15185571" cy="7527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8CF89275-9456-698B-BAF5-E13FFCEBB0E5}"/>
              </a:ext>
            </a:extLst>
          </p:cNvPr>
          <p:cNvSpPr txBox="1"/>
          <p:nvPr/>
        </p:nvSpPr>
        <p:spPr>
          <a:xfrm>
            <a:off x="2060121" y="8634996"/>
            <a:ext cx="14023521" cy="14369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algn="l"/>
            <a:r>
              <a:rPr lang="es-CR" b="0" i="1" dirty="0"/>
              <a:t>Fuente: Central telefónica.</a:t>
            </a: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CR" b="0" i="1" dirty="0"/>
              <a:t>Nota:  </a:t>
            </a:r>
            <a:r>
              <a:rPr lang="es-CR" b="0" dirty="0"/>
              <a:t>El gráfico representa el flujo de llamadas hacia el 9-1-1. dividido por la forma de atención y refleja también las llamadas que se consideran abandonadas.</a:t>
            </a: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R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Aband</a:t>
            </a:r>
            <a:r>
              <a:rPr lang="es-CR" b="0" i="1" dirty="0"/>
              <a:t>onos: </a:t>
            </a:r>
            <a:r>
              <a:rPr lang="es-CR" b="0" dirty="0"/>
              <a:t>Llamadas que se terminaron antes de que se estableciera una conexión con un operador.</a:t>
            </a: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R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Atendidas por IVR: </a:t>
            </a:r>
            <a:r>
              <a:rPr kumimoji="0" lang="es-CR" b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Llamadas atendidas por el IVR (Interactive </a:t>
            </a:r>
            <a:r>
              <a:rPr kumimoji="0" lang="es-CR" b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Voice</a:t>
            </a:r>
            <a:r>
              <a:rPr kumimoji="0" lang="es-CR" b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Response) el usuario interactúa con un sistema automático de respuesta antes de ser transferido con un operador,  En este apartado se incluyen las llamadas que provienen de teléfonos celulares sin  SIM telefónico y tel</a:t>
            </a:r>
            <a:r>
              <a:rPr lang="es-CR" b="0" dirty="0"/>
              <a:t>éfonos públicos.</a:t>
            </a: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R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Atendidas por operador: </a:t>
            </a:r>
            <a:r>
              <a:rPr kumimoji="0" lang="es-CR" b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Son las llamadas que ingresaron de forma directa para ser atendidas por un operador. </a:t>
            </a:r>
          </a:p>
        </p:txBody>
      </p:sp>
    </p:spTree>
    <p:extLst>
      <p:ext uri="{BB962C8B-B14F-4D97-AF65-F5344CB8AC3E}">
        <p14:creationId xmlns:p14="http://schemas.microsoft.com/office/powerpoint/2010/main" val="3241166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80E54D0E-FD94-638F-2810-187CD2BA4F70}"/>
              </a:ext>
            </a:extLst>
          </p:cNvPr>
          <p:cNvSpPr/>
          <p:nvPr/>
        </p:nvSpPr>
        <p:spPr>
          <a:xfrm>
            <a:off x="1953985" y="174446"/>
            <a:ext cx="15762514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ES" sz="2800" b="1" cap="none" spc="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Gráfico 2.  Siste</a:t>
            </a:r>
            <a:r>
              <a:rPr lang="es-ES" sz="28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 de Emergencias 9-1-1. </a:t>
            </a:r>
          </a:p>
          <a:p>
            <a:pPr algn="ctr"/>
            <a:r>
              <a:rPr lang="es-ES" sz="28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Clasificación de las llamadas, </a:t>
            </a:r>
          </a:p>
          <a:p>
            <a:pPr algn="ctr"/>
            <a:r>
              <a:rPr lang="es-ES" sz="28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Marzo 2026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E965CAF-85E5-FC5C-E5B9-6D0C8F5849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8956649"/>
              </p:ext>
            </p:extLst>
          </p:nvPr>
        </p:nvGraphicFramePr>
        <p:xfrm>
          <a:off x="1066379" y="2282708"/>
          <a:ext cx="14249822" cy="7949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02564ED4-B2B2-39C4-B4EA-B661F06C88E3}"/>
              </a:ext>
            </a:extLst>
          </p:cNvPr>
          <p:cNvSpPr txBox="1"/>
          <p:nvPr/>
        </p:nvSpPr>
        <p:spPr>
          <a:xfrm>
            <a:off x="12770718" y="4457925"/>
            <a:ext cx="5090965" cy="251414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algn="l"/>
            <a:r>
              <a:rPr lang="es-CR" b="0" i="1" dirty="0">
                <a:solidFill>
                  <a:schemeClr val="tx1"/>
                </a:solidFill>
              </a:rPr>
              <a:t>Fuente: Sistema IPC</a:t>
            </a: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CR" b="0" i="1" dirty="0">
                <a:solidFill>
                  <a:schemeClr val="tx1"/>
                </a:solidFill>
              </a:rPr>
              <a:t>Nota:  </a:t>
            </a:r>
            <a:r>
              <a:rPr lang="es-CR" b="0" dirty="0">
                <a:solidFill>
                  <a:schemeClr val="tx1"/>
                </a:solidFill>
              </a:rPr>
              <a:t>El gráfico representa la división de eventos entre procedentes e improcedentes.</a:t>
            </a:r>
          </a:p>
          <a:p>
            <a:pPr marL="342900" marR="0" indent="-34290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CR" b="0" i="1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ea typeface="Helvetica Neue"/>
                <a:cs typeface="Helvetica Neue"/>
                <a:sym typeface="Helvetica Neue"/>
              </a:rPr>
              <a:t>Procedentes</a:t>
            </a:r>
            <a:r>
              <a:rPr lang="es-CR" b="0" i="1" dirty="0">
                <a:solidFill>
                  <a:schemeClr val="tx1"/>
                </a:solidFill>
              </a:rPr>
              <a:t>: </a:t>
            </a:r>
            <a:r>
              <a:rPr lang="es-ES" b="0" dirty="0">
                <a:solidFill>
                  <a:schemeClr val="tx1"/>
                </a:solidFill>
              </a:rPr>
              <a:t>Corresponden a las llamadas asociadas a un incidente y a las llamadas clasificadas como prueba y transferencia.</a:t>
            </a:r>
          </a:p>
          <a:p>
            <a:pPr marL="342900" marR="0" indent="-34290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ES" b="0" i="1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ea typeface="Helvetica Neue"/>
                <a:cs typeface="Helvetica Neue"/>
                <a:sym typeface="Helvetica Neue"/>
              </a:rPr>
              <a:t>Descartadas por validación operativa: </a:t>
            </a:r>
            <a:r>
              <a:rPr kumimoji="0" lang="es-ES" b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ea typeface="Helvetica Neue"/>
                <a:cs typeface="Helvetica Neue"/>
                <a:sym typeface="Helvetica Neue"/>
              </a:rPr>
              <a:t>Aquellas que no corresponden con el reporte de una emergencia.</a:t>
            </a:r>
          </a:p>
          <a:p>
            <a:pPr marL="342900" marR="0" indent="-34290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s-ES" b="0" dirty="0">
                <a:solidFill>
                  <a:schemeClr val="tx1"/>
                </a:solidFill>
              </a:rPr>
              <a:t>Descartadas por inactividad en IVR: son llamadas atendidas por un sistema de contestación automática y no se generó ningún evento de emergencia.</a:t>
            </a:r>
            <a:endParaRPr kumimoji="0" lang="es-ES" b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688431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71BDE-48F6-74F2-9F00-74EC425F0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24B302-6683-1E4D-E982-56D293059BF8}"/>
              </a:ext>
            </a:extLst>
          </p:cNvPr>
          <p:cNvSpPr txBox="1"/>
          <p:nvPr/>
        </p:nvSpPr>
        <p:spPr>
          <a:xfrm>
            <a:off x="2031414" y="244929"/>
            <a:ext cx="157993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R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prstClr val="white"/>
                </a:solidFill>
                <a:latin typeface="Futura Md BT" panose="020B0602020204020303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R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atica"/>
              </a:rPr>
              <a:t>Gráfico 3. Sistema de Emergencias 9-1-1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R" sz="2800" b="1" dirty="0">
                <a:solidFill>
                  <a:schemeClr val="tx1"/>
                </a:solidFill>
                <a:latin typeface="Helvatica"/>
              </a:rPr>
              <a:t>APP, Llamadas en Inglés, Videollamadas</a:t>
            </a:r>
            <a:r>
              <a:rPr kumimoji="0" lang="es-CR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atica"/>
              </a:rPr>
              <a:t>,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R" sz="2800" b="1" kern="1200" dirty="0">
                <a:solidFill>
                  <a:schemeClr val="tx1"/>
                </a:solidFill>
                <a:latin typeface="Helvatica"/>
              </a:rPr>
              <a:t>Marzo</a:t>
            </a:r>
            <a:r>
              <a:rPr kumimoji="0" lang="es-CR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atica"/>
              </a:rPr>
              <a:t> 2026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C4A06BB7-FCC6-57F2-B96A-B26421F490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5726794"/>
              </p:ext>
            </p:extLst>
          </p:nvPr>
        </p:nvGraphicFramePr>
        <p:xfrm>
          <a:off x="2324326" y="1853379"/>
          <a:ext cx="4308366" cy="738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31389F3D-56B4-6D6A-D983-44CBC7C0B2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4521250"/>
              </p:ext>
            </p:extLst>
          </p:nvPr>
        </p:nvGraphicFramePr>
        <p:xfrm>
          <a:off x="13046529" y="1853379"/>
          <a:ext cx="4308368" cy="7268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CD78DF49-CD82-5D72-3629-1145D8D06E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6011155"/>
              </p:ext>
            </p:extLst>
          </p:nvPr>
        </p:nvGraphicFramePr>
        <p:xfrm>
          <a:off x="7350365" y="1861629"/>
          <a:ext cx="4308367" cy="7268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83682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AA0B4D-3647-F7C4-BDC7-F7F8174F8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976F652-4271-6F96-B2D8-4AFE3FB83233}"/>
              </a:ext>
            </a:extLst>
          </p:cNvPr>
          <p:cNvSpPr/>
          <p:nvPr/>
        </p:nvSpPr>
        <p:spPr>
          <a:xfrm>
            <a:off x="1796143" y="212272"/>
            <a:ext cx="16328571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CR" sz="2800" b="1" cap="none" spc="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Tabla 1.  Sistema de Emergencias 9-1-1. </a:t>
            </a:r>
          </a:p>
          <a:p>
            <a:pPr algn="ctr"/>
            <a:r>
              <a:rPr lang="es-CR" sz="2800" b="1" cap="none" spc="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Cantidad de llamadas atendidas por tipo de clasificación, </a:t>
            </a:r>
          </a:p>
          <a:p>
            <a:pPr algn="ctr"/>
            <a:r>
              <a:rPr lang="es-CR" sz="2800" b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Marzo</a:t>
            </a:r>
            <a:r>
              <a:rPr lang="es-CR" sz="2800" b="1" cap="none" spc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s-CR" sz="2800" b="1" cap="none" spc="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2026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43EF371-17B7-FB82-010C-08CBBC920ED7}"/>
              </a:ext>
            </a:extLst>
          </p:cNvPr>
          <p:cNvSpPr txBox="1"/>
          <p:nvPr/>
        </p:nvSpPr>
        <p:spPr>
          <a:xfrm>
            <a:off x="13634358" y="3455538"/>
            <a:ext cx="4049484" cy="337592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algn="l"/>
            <a:r>
              <a:rPr lang="es-CR" b="0" i="1" dirty="0">
                <a:solidFill>
                  <a:schemeClr val="tx1"/>
                </a:solidFill>
              </a:rPr>
              <a:t>Fuente: Sistema IPC</a:t>
            </a: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CR" b="0" i="1" dirty="0">
                <a:solidFill>
                  <a:schemeClr val="tx1"/>
                </a:solidFill>
              </a:rPr>
              <a:t>Nota:  La tabla </a:t>
            </a:r>
            <a:r>
              <a:rPr lang="es-CR" b="0" dirty="0">
                <a:solidFill>
                  <a:schemeClr val="tx1"/>
                </a:solidFill>
              </a:rPr>
              <a:t> representa la división de llamadas atendidas por un operador entre procedentes e improcedentes.</a:t>
            </a:r>
          </a:p>
          <a:p>
            <a:pPr marL="342900" marR="0" indent="-34290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CR" b="0" i="1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ea typeface="Helvetica Neue"/>
                <a:cs typeface="Helvetica Neue"/>
                <a:sym typeface="Helvetica Neue"/>
              </a:rPr>
              <a:t>Llamadas procedentes</a:t>
            </a:r>
            <a:r>
              <a:rPr lang="es-CR" b="0" i="1" dirty="0">
                <a:solidFill>
                  <a:schemeClr val="tx1"/>
                </a:solidFill>
              </a:rPr>
              <a:t>: </a:t>
            </a:r>
            <a:r>
              <a:rPr lang="es-ES" b="0" dirty="0">
                <a:solidFill>
                  <a:schemeClr val="tx1"/>
                </a:solidFill>
              </a:rPr>
              <a:t>Corresponden a las llamadas asociadas a un incidente y a las llamadas clasificadas como prueba y transferencia.</a:t>
            </a:r>
          </a:p>
          <a:p>
            <a:pPr marL="342900" marR="0" indent="-34290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ES" b="0" i="1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ea typeface="Helvetica Neue"/>
                <a:cs typeface="Helvetica Neue"/>
                <a:sym typeface="Helvetica Neue"/>
              </a:rPr>
              <a:t>Llamadas improcedentes: </a:t>
            </a:r>
            <a:r>
              <a:rPr kumimoji="0" lang="es-ES" b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ea typeface="Helvetica Neue"/>
                <a:cs typeface="Helvetica Neue"/>
                <a:sym typeface="Helvetica Neue"/>
              </a:rPr>
              <a:t>Aquellas que no corresponden con el reporte de una emergencia.</a:t>
            </a:r>
          </a:p>
          <a:p>
            <a:pPr marL="342900" marR="0" indent="-34290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s-ES" b="0" dirty="0">
                <a:solidFill>
                  <a:schemeClr val="tx1"/>
                </a:solidFill>
              </a:rPr>
              <a:t>Descartadas automáticamente: son llamadas atendidas por un sistema de contestación automática y no se generó ningún evento de emergencia.</a:t>
            </a:r>
            <a:endParaRPr kumimoji="0" lang="es-ES" b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14BB18B-CA16-26C0-9909-0D3154B69E9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004915" y="2706188"/>
            <a:ext cx="7404342" cy="553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290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F0A54-9619-8BDC-EBBA-ECCBCAA4A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71877309-0DBD-F61A-01A5-B8D5B4DA1A1E}"/>
              </a:ext>
            </a:extLst>
          </p:cNvPr>
          <p:cNvSpPr/>
          <p:nvPr/>
        </p:nvSpPr>
        <p:spPr>
          <a:xfrm>
            <a:off x="2041071" y="215308"/>
            <a:ext cx="15593786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CR" sz="2800" b="1" cap="none" spc="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Tabla 2.  Sistema de Emergencias 9-1-1. </a:t>
            </a:r>
          </a:p>
          <a:p>
            <a:pPr algn="ctr"/>
            <a:r>
              <a:rPr lang="es-CR" sz="2800" b="1" cap="none" spc="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Cantidad de incidentes por institución, </a:t>
            </a:r>
          </a:p>
          <a:p>
            <a:pPr algn="ctr"/>
            <a:r>
              <a:rPr lang="es-CR" sz="28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Marzo</a:t>
            </a:r>
            <a:r>
              <a:rPr lang="es-CR" sz="2800" b="1" cap="none" spc="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2026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1AEABC6-4277-07A2-B392-44F7A3B3299F}"/>
              </a:ext>
            </a:extLst>
          </p:cNvPr>
          <p:cNvSpPr txBox="1"/>
          <p:nvPr/>
        </p:nvSpPr>
        <p:spPr>
          <a:xfrm>
            <a:off x="13695589" y="4788045"/>
            <a:ext cx="3429000" cy="14369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CR" b="0" i="1" dirty="0"/>
              <a:t>Nota:  La tabla </a:t>
            </a:r>
            <a:r>
              <a:rPr lang="es-CR" b="0" dirty="0"/>
              <a:t> representa la cantidad de incidentes trasladados por institución</a:t>
            </a: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s-CR" dirty="0"/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CR" b="0" dirty="0"/>
              <a:t>Incidente: Solicitud de ayuda de un usuario, que requiere la respuesta de una institución adscrita.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15B5591-0495-2AC1-C267-32C7559779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003184" y="2755173"/>
            <a:ext cx="9487615" cy="6486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849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64B91-C7D0-CC71-57BA-2615B9B7C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FAE17DE2-60E5-90C9-0E14-419EC60431B4}"/>
              </a:ext>
            </a:extLst>
          </p:cNvPr>
          <p:cNvSpPr/>
          <p:nvPr/>
        </p:nvSpPr>
        <p:spPr>
          <a:xfrm>
            <a:off x="2002423" y="156383"/>
            <a:ext cx="15060934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CR" sz="2800" b="1" cap="none" spc="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Tabla 3.  Sistema de Emergencias 9-1-1. </a:t>
            </a:r>
          </a:p>
          <a:p>
            <a:pPr algn="ctr"/>
            <a:r>
              <a:rPr lang="es-CR" sz="2800" b="1" cap="none" spc="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Cantidad de incidentes por tipo de evento, </a:t>
            </a:r>
          </a:p>
          <a:p>
            <a:pPr algn="ctr"/>
            <a:r>
              <a:rPr lang="es-CR" sz="28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Marzo</a:t>
            </a:r>
            <a:r>
              <a:rPr lang="es-CR" sz="2800" b="1" cap="none" spc="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2026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73147AB-C4F4-70F8-309E-D30F6BB6146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076605" y="2681695"/>
            <a:ext cx="10871871" cy="572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934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17" title="5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66675"/>
            <a:ext cx="18288000" cy="10353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7" title="logo 9-1-1 trans..gif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9775" y="0"/>
            <a:ext cx="1719925" cy="1719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7" title="image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6162225" y="9189475"/>
            <a:ext cx="1839249" cy="75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 oficial 9-1-1 2026  -  Solo lectura" id="{34867663-34E5-45EA-A71A-65F7F651485B}" vid="{276D98F5-0342-489B-B365-1E76F6548AA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White">
    <a:dk1>
      <a:srgbClr val="000000"/>
    </a:dk1>
    <a:lt1>
      <a:srgbClr val="FFFFFF"/>
    </a:lt1>
    <a:dk2>
      <a:srgbClr val="5E5E5E"/>
    </a:dk2>
    <a:lt2>
      <a:srgbClr val="D6D5D5"/>
    </a:lt2>
    <a:accent1>
      <a:srgbClr val="00A2FF"/>
    </a:accent1>
    <a:accent2>
      <a:srgbClr val="16E7CF"/>
    </a:accent2>
    <a:accent3>
      <a:srgbClr val="61D836"/>
    </a:accent3>
    <a:accent4>
      <a:srgbClr val="FAE232"/>
    </a:accent4>
    <a:accent5>
      <a:srgbClr val="FF644E"/>
    </a:accent5>
    <a:accent6>
      <a:srgbClr val="EF5FA7"/>
    </a:accent6>
    <a:hlink>
      <a:srgbClr val="0000FF"/>
    </a:hlink>
    <a:folHlink>
      <a:srgbClr val="FF00FF"/>
    </a:folHlink>
  </a:clrScheme>
  <a:fontScheme name="White">
    <a:majorFont>
      <a:latin typeface="Helvetica Neue Medium"/>
      <a:ea typeface="Helvetica Neue Medium"/>
      <a:cs typeface="Helvetica Neue Medium"/>
    </a:majorFont>
    <a:minorFont>
      <a:latin typeface="Helvetica Neue Medium"/>
      <a:ea typeface="Helvetica Neue Medium"/>
      <a:cs typeface="Helvetica Neue Medium"/>
    </a:minorFont>
  </a:fontScheme>
  <a:fmtScheme name="Whit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29999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4999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/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B2EF274B6CCF47BE56BA7C4AAC7797" ma:contentTypeVersion="16" ma:contentTypeDescription="Create a new document." ma:contentTypeScope="" ma:versionID="197da6297c476c3fec577bb2d04291eb">
  <xsd:schema xmlns:xsd="http://www.w3.org/2001/XMLSchema" xmlns:xs="http://www.w3.org/2001/XMLSchema" xmlns:p="http://schemas.microsoft.com/office/2006/metadata/properties" xmlns:ns2="766965cb-9c19-44aa-9603-dd4a3561bcda" xmlns:ns3="5a8f3f4c-e52b-4364-a24c-60c7ffce0de1" targetNamespace="http://schemas.microsoft.com/office/2006/metadata/properties" ma:root="true" ma:fieldsID="95f81dfa85557ffd458de3a988106010" ns2:_="" ns3:_="">
    <xsd:import namespace="766965cb-9c19-44aa-9603-dd4a3561bcda"/>
    <xsd:import namespace="5a8f3f4c-e52b-4364-a24c-60c7ffce0d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6965cb-9c19-44aa-9603-dd4a3561bc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87ba3e9f-8df6-422f-9baf-9b8ed6b673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f3f4c-e52b-4364-a24c-60c7ffce0de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355d5a8-48ff-4bc8-9f98-daf68cb03a84}" ma:internalName="TaxCatchAll" ma:showField="CatchAllData" ma:web="5a8f3f4c-e52b-4364-a24c-60c7ffce0d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66965cb-9c19-44aa-9603-dd4a3561bcda">
      <Terms xmlns="http://schemas.microsoft.com/office/infopath/2007/PartnerControls"/>
    </lcf76f155ced4ddcb4097134ff3c332f>
    <TaxCatchAll xmlns="5a8f3f4c-e52b-4364-a24c-60c7ffce0de1" xsi:nil="true"/>
  </documentManagement>
</p:properties>
</file>

<file path=customXml/itemProps1.xml><?xml version="1.0" encoding="utf-8"?>
<ds:datastoreItem xmlns:ds="http://schemas.openxmlformats.org/officeDocument/2006/customXml" ds:itemID="{2F3B2B16-955F-415C-B856-289289685B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6965cb-9c19-44aa-9603-dd4a3561bcda"/>
    <ds:schemaRef ds:uri="5a8f3f4c-e52b-4364-a24c-60c7ffce0d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43D5845-A2B8-4B08-ACCC-731577FBEB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F8B8A1-D0F2-41A9-A8F8-8DBC274FCD7A}">
  <ds:schemaRefs>
    <ds:schemaRef ds:uri="http://purl.org/dc/dcmitype/"/>
    <ds:schemaRef ds:uri="http://www.w3.org/XML/1998/namespace"/>
    <ds:schemaRef ds:uri="http://schemas.openxmlformats.org/package/2006/metadata/core-properties"/>
    <ds:schemaRef ds:uri="5a8f3f4c-e52b-4364-a24c-60c7ffce0de1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766965cb-9c19-44aa-9603-dd4a3561bcda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418</Words>
  <Application>Microsoft Office PowerPoint</Application>
  <PresentationFormat>Personalizado</PresentationFormat>
  <Paragraphs>44</Paragraphs>
  <Slides>8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Helvatica</vt:lpstr>
      <vt:lpstr>Helvetica Neue</vt:lpstr>
      <vt:lpstr>Simple Light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Palma Siles Marvin</dc:creator>
  <cp:lastModifiedBy>Villalobos Sancho David</cp:lastModifiedBy>
  <cp:revision>5</cp:revision>
  <dcterms:modified xsi:type="dcterms:W3CDTF">2026-04-09T17:49:30Z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0x010100DBB2EF274B6CCF47BE56BA7C4AAC7797</vt:lpwstr>
  </property>
</Properties>
</file>