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7"/>
  </p:notesMasterIdLst>
  <p:sldIdLst>
    <p:sldId id="271" r:id="rId3"/>
    <p:sldId id="266" r:id="rId4"/>
    <p:sldId id="267" r:id="rId5"/>
    <p:sldId id="268" r:id="rId6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1F82"/>
    <a:srgbClr val="B9C8FD"/>
    <a:srgbClr val="EEB500"/>
    <a:srgbClr val="0630CC"/>
    <a:srgbClr val="0737E7"/>
    <a:srgbClr val="C09200"/>
    <a:srgbClr val="F9D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73" autoAdjust="0"/>
  </p:normalViewPr>
  <p:slideViewPr>
    <p:cSldViewPr snapToGrid="0">
      <p:cViewPr varScale="1">
        <p:scale>
          <a:sx n="59" d="100"/>
          <a:sy n="59" d="100"/>
        </p:scale>
        <p:origin x="1000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D3D8A-E2BB-42DA-B82F-C123E7B2793C}" type="datetimeFigureOut">
              <a:rPr lang="es-CR" smtClean="0"/>
              <a:t>18/03/2025</a:t>
            </a:fld>
            <a:endParaRPr lang="es-C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AD0EE1-AD08-4481-8F83-7625E20EC9DE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0749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5A7744-D6B9-0A97-E18F-83E81EA9B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23B2DF11-D2B4-D3DE-F723-72EDB90590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0BF91795-45E3-9F85-4201-9AA850A3E1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D716E48-6DE4-DD1D-9B93-A597B0A9ED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AD0EE1-AD08-4481-8F83-7625E20EC9DE}" type="slidenum">
              <a:rPr lang="es-CR" smtClean="0"/>
              <a:t>2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83049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6B185B-9630-EE7C-80CF-9816E0EF3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CA3D9842-551F-170A-45BE-29A95825FA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6058A43-950C-5872-1154-09386BF394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92C983F-30D8-BC17-DF68-CE836A383A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AD0EE1-AD08-4481-8F83-7625E20EC9DE}" type="slidenum">
              <a:rPr lang="es-CR" smtClean="0"/>
              <a:t>3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75872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CB878-9C8F-F9E9-8021-36FD146F6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BCE9058C-2A89-B855-31B1-579E98784A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D623F615-AEC8-1BE8-8631-C4ED816EF4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7742E1-A5AA-DC24-7539-482F8735B2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AD0EE1-AD08-4481-8F83-7625E20EC9DE}" type="slidenum">
              <a:rPr lang="es-CR" smtClean="0"/>
              <a:t>4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43892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id="{C9253219-8466-AEFA-0715-B76DF027A6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0119" y="111525"/>
            <a:ext cx="2106538" cy="663056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3CB866C9-9266-0873-8E4B-D14B790295A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3" y="65633"/>
            <a:ext cx="865633" cy="1108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59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0072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>
            <a:extLst>
              <a:ext uri="{FF2B5EF4-FFF2-40B4-BE49-F238E27FC236}">
                <a16:creationId xmlns:a16="http://schemas.microsoft.com/office/drawing/2014/main" id="{27F330EA-41A9-1FD0-405B-5415B8DA96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6711" y="5094817"/>
            <a:ext cx="4895088" cy="154078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15B42111-C07A-6761-E2C8-07FEDEA012C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3561" y="4829656"/>
            <a:ext cx="1409703" cy="1805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25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2848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459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194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4000">
              <a:schemeClr val="bg1">
                <a:lumMod val="95000"/>
              </a:schemeClr>
            </a:gs>
            <a:gs pos="100000">
              <a:schemeClr val="tx2"/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DBE8CB2-02C0-CB41-5116-2833B6D2B5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>
            <a:extLst>
              <a:ext uri="{FF2B5EF4-FFF2-40B4-BE49-F238E27FC236}">
                <a16:creationId xmlns:a16="http://schemas.microsoft.com/office/drawing/2014/main" id="{DD23A958-E299-AD1A-75BB-06C1DF8AD1A6}"/>
              </a:ext>
            </a:extLst>
          </p:cNvPr>
          <p:cNvSpPr/>
          <p:nvPr/>
        </p:nvSpPr>
        <p:spPr>
          <a:xfrm>
            <a:off x="767444" y="472941"/>
            <a:ext cx="2999013" cy="2511000"/>
          </a:xfrm>
          <a:prstGeom prst="ellipse">
            <a:avLst/>
          </a:prstGeom>
          <a:solidFill>
            <a:srgbClr val="EEB5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7F2CC4B8-F1D9-287B-F6ED-4BDDADFC364A}"/>
              </a:ext>
            </a:extLst>
          </p:cNvPr>
          <p:cNvSpPr/>
          <p:nvPr/>
        </p:nvSpPr>
        <p:spPr>
          <a:xfrm>
            <a:off x="1504594" y="3183426"/>
            <a:ext cx="2103843" cy="1772475"/>
          </a:xfrm>
          <a:prstGeom prst="ellipse">
            <a:avLst/>
          </a:prstGeom>
          <a:solidFill>
            <a:srgbClr val="0630C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A08B926E-F49B-73B6-2C9B-7FD3788325C0}"/>
              </a:ext>
            </a:extLst>
          </p:cNvPr>
          <p:cNvSpPr/>
          <p:nvPr/>
        </p:nvSpPr>
        <p:spPr>
          <a:xfrm>
            <a:off x="3719714" y="1481934"/>
            <a:ext cx="2103843" cy="2066809"/>
          </a:xfrm>
          <a:prstGeom prst="ellipse">
            <a:avLst/>
          </a:prstGeom>
          <a:solidFill>
            <a:srgbClr val="B9C8F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DE034BA6-9B1F-6E94-3FD8-2DED6A9E7D4F}"/>
              </a:ext>
            </a:extLst>
          </p:cNvPr>
          <p:cNvSpPr/>
          <p:nvPr/>
        </p:nvSpPr>
        <p:spPr>
          <a:xfrm>
            <a:off x="3988080" y="3764303"/>
            <a:ext cx="1485899" cy="1522515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D75A4FC-CEA6-5316-494C-045A925D1F3A}"/>
              </a:ext>
            </a:extLst>
          </p:cNvPr>
          <p:cNvSpPr/>
          <p:nvPr/>
        </p:nvSpPr>
        <p:spPr>
          <a:xfrm>
            <a:off x="5542765" y="3250962"/>
            <a:ext cx="988664" cy="954107"/>
          </a:xfrm>
          <a:prstGeom prst="ellipse">
            <a:avLst/>
          </a:prstGeom>
          <a:solidFill>
            <a:srgbClr val="041F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2" name="Hexágono 11">
            <a:extLst>
              <a:ext uri="{FF2B5EF4-FFF2-40B4-BE49-F238E27FC236}">
                <a16:creationId xmlns:a16="http://schemas.microsoft.com/office/drawing/2014/main" id="{E009CA11-392B-F0F3-D977-38796B0B762B}"/>
              </a:ext>
            </a:extLst>
          </p:cNvPr>
          <p:cNvSpPr/>
          <p:nvPr/>
        </p:nvSpPr>
        <p:spPr>
          <a:xfrm rot="5400000">
            <a:off x="342717" y="277551"/>
            <a:ext cx="2313700" cy="2233082"/>
          </a:xfrm>
          <a:prstGeom prst="hexagon">
            <a:avLst/>
          </a:prstGeom>
          <a:solidFill>
            <a:schemeClr val="bg1"/>
          </a:solidFill>
          <a:ln>
            <a:noFill/>
          </a:ln>
          <a:effectLst>
            <a:outerShdw blurRad="2159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3" name="Hexágono 12">
            <a:extLst>
              <a:ext uri="{FF2B5EF4-FFF2-40B4-BE49-F238E27FC236}">
                <a16:creationId xmlns:a16="http://schemas.microsoft.com/office/drawing/2014/main" id="{9FF24AC0-0A4E-436F-5E18-8D7CDA1EF92E}"/>
              </a:ext>
            </a:extLst>
          </p:cNvPr>
          <p:cNvSpPr/>
          <p:nvPr/>
        </p:nvSpPr>
        <p:spPr>
          <a:xfrm rot="5400000">
            <a:off x="2874980" y="774356"/>
            <a:ext cx="1661084" cy="1844398"/>
          </a:xfrm>
          <a:prstGeom prst="hexagon">
            <a:avLst/>
          </a:prstGeom>
          <a:solidFill>
            <a:schemeClr val="bg1"/>
          </a:solidFill>
          <a:ln>
            <a:noFill/>
          </a:ln>
          <a:effectLst>
            <a:outerShdw blurRad="2159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F9EF5068-9F90-91D6-CD35-E5CE28000992}"/>
              </a:ext>
            </a:extLst>
          </p:cNvPr>
          <p:cNvSpPr/>
          <p:nvPr/>
        </p:nvSpPr>
        <p:spPr>
          <a:xfrm rot="5400000">
            <a:off x="1523508" y="2110855"/>
            <a:ext cx="2172266" cy="2220147"/>
          </a:xfrm>
          <a:prstGeom prst="hexagon">
            <a:avLst/>
          </a:prstGeom>
          <a:solidFill>
            <a:schemeClr val="bg1"/>
          </a:solidFill>
          <a:ln>
            <a:noFill/>
          </a:ln>
          <a:effectLst>
            <a:outerShdw blurRad="2159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5" name="Hexágono 14">
            <a:extLst>
              <a:ext uri="{FF2B5EF4-FFF2-40B4-BE49-F238E27FC236}">
                <a16:creationId xmlns:a16="http://schemas.microsoft.com/office/drawing/2014/main" id="{CAB1EC97-CEC8-E860-385E-BD042AFE88A4}"/>
              </a:ext>
            </a:extLst>
          </p:cNvPr>
          <p:cNvSpPr/>
          <p:nvPr/>
        </p:nvSpPr>
        <p:spPr>
          <a:xfrm rot="5400000">
            <a:off x="3851126" y="2118911"/>
            <a:ext cx="2097263" cy="2129029"/>
          </a:xfrm>
          <a:prstGeom prst="hexagon">
            <a:avLst/>
          </a:prstGeom>
          <a:solidFill>
            <a:schemeClr val="bg1"/>
          </a:solidFill>
          <a:ln>
            <a:noFill/>
          </a:ln>
          <a:effectLst>
            <a:outerShdw blurRad="2159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6" name="Hexágono 15">
            <a:extLst>
              <a:ext uri="{FF2B5EF4-FFF2-40B4-BE49-F238E27FC236}">
                <a16:creationId xmlns:a16="http://schemas.microsoft.com/office/drawing/2014/main" id="{D6FC6F1D-7194-1E33-85DE-D832B17C2F0F}"/>
              </a:ext>
            </a:extLst>
          </p:cNvPr>
          <p:cNvSpPr/>
          <p:nvPr/>
        </p:nvSpPr>
        <p:spPr>
          <a:xfrm rot="5400000">
            <a:off x="2834504" y="3822879"/>
            <a:ext cx="1971568" cy="2073932"/>
          </a:xfrm>
          <a:prstGeom prst="hexagon">
            <a:avLst/>
          </a:prstGeom>
          <a:solidFill>
            <a:schemeClr val="bg1"/>
          </a:solidFill>
          <a:ln>
            <a:noFill/>
          </a:ln>
          <a:effectLst>
            <a:outerShdw blurRad="2159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C16506FC-99F2-E6AF-C105-4B3ADE224563}"/>
              </a:ext>
            </a:extLst>
          </p:cNvPr>
          <p:cNvSpPr txBox="1"/>
          <p:nvPr/>
        </p:nvSpPr>
        <p:spPr>
          <a:xfrm>
            <a:off x="6865657" y="997789"/>
            <a:ext cx="4814713" cy="2308324"/>
          </a:xfrm>
          <a:prstGeom prst="rect">
            <a:avLst/>
          </a:prstGeom>
          <a:noFill/>
          <a:ln>
            <a:noFill/>
          </a:ln>
          <a:effectLst>
            <a:outerShdw dist="88900" dir="13500000" algn="br" rotWithShape="0">
              <a:prstClr val="black">
                <a:alpha val="15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R" sz="7200" dirty="0">
                <a:solidFill>
                  <a:srgbClr val="041F8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Capital Humano</a:t>
            </a:r>
            <a:endParaRPr kumimoji="0" lang="es-CR" sz="7200" b="0" i="0" u="none" strike="noStrike" kern="1200" cap="none" spc="0" normalizeH="0" baseline="0" noProof="0" dirty="0">
              <a:ln>
                <a:noFill/>
              </a:ln>
              <a:solidFill>
                <a:srgbClr val="041F8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Futura Md BT" panose="020B0602020204020303" pitchFamily="34" charset="0"/>
            </a:endParaRPr>
          </a:p>
        </p:txBody>
      </p:sp>
      <p:pic>
        <p:nvPicPr>
          <p:cNvPr id="19" name="Gráfico 18" descr="Diana con relleno sólido">
            <a:extLst>
              <a:ext uri="{FF2B5EF4-FFF2-40B4-BE49-F238E27FC236}">
                <a16:creationId xmlns:a16="http://schemas.microsoft.com/office/drawing/2014/main" id="{4158321E-87FD-5FCC-042B-BF01FEED68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113837" y="4280970"/>
            <a:ext cx="1294874" cy="1294874"/>
          </a:xfrm>
          <a:prstGeom prst="rect">
            <a:avLst/>
          </a:prstGeom>
          <a:effectLst>
            <a:outerShdw blurRad="50800" dist="88900" dir="10800000" algn="r" rotWithShape="0">
              <a:prstClr val="black">
                <a:alpha val="40000"/>
              </a:prstClr>
            </a:outerShdw>
          </a:effectLst>
        </p:spPr>
      </p:pic>
      <p:sp>
        <p:nvSpPr>
          <p:cNvPr id="20" name="Hexágono 19">
            <a:extLst>
              <a:ext uri="{FF2B5EF4-FFF2-40B4-BE49-F238E27FC236}">
                <a16:creationId xmlns:a16="http://schemas.microsoft.com/office/drawing/2014/main" id="{E44CB3BC-59B5-38AA-EEB4-6459407B09E1}"/>
              </a:ext>
            </a:extLst>
          </p:cNvPr>
          <p:cNvSpPr/>
          <p:nvPr/>
        </p:nvSpPr>
        <p:spPr>
          <a:xfrm rot="5400000">
            <a:off x="1151858" y="4016990"/>
            <a:ext cx="1411576" cy="1516923"/>
          </a:xfrm>
          <a:prstGeom prst="hexagon">
            <a:avLst/>
          </a:prstGeom>
          <a:solidFill>
            <a:schemeClr val="bg1"/>
          </a:solidFill>
          <a:ln>
            <a:noFill/>
          </a:ln>
          <a:effectLst>
            <a:outerShdw blurRad="2159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00785C86-8F28-C8FA-D63B-A8A6E87AC06D}"/>
              </a:ext>
            </a:extLst>
          </p:cNvPr>
          <p:cNvSpPr/>
          <p:nvPr/>
        </p:nvSpPr>
        <p:spPr>
          <a:xfrm>
            <a:off x="233694" y="686220"/>
            <a:ext cx="248084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50" dirty="0">
                <a:ln w="0"/>
                <a:solidFill>
                  <a:schemeClr val="tx2">
                    <a:lumMod val="75000"/>
                    <a:lumOff val="2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Proceso de Reclutamiento y Selección</a:t>
            </a:r>
          </a:p>
        </p:txBody>
      </p:sp>
      <p:pic>
        <p:nvPicPr>
          <p:cNvPr id="23" name="Gráfico 22" descr="Ciclismo en compañía con relleno sólido">
            <a:extLst>
              <a:ext uri="{FF2B5EF4-FFF2-40B4-BE49-F238E27FC236}">
                <a16:creationId xmlns:a16="http://schemas.microsoft.com/office/drawing/2014/main" id="{636738D9-A28E-335D-6796-FDFFC7BB84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11579" y="2151951"/>
            <a:ext cx="2010964" cy="2010964"/>
          </a:xfrm>
          <a:prstGeom prst="rect">
            <a:avLst/>
          </a:prstGeom>
          <a:effectLst>
            <a:outerShdw blurRad="50800" dist="76200" dir="10800000" algn="r" rotWithShape="0">
              <a:prstClr val="black">
                <a:alpha val="45000"/>
              </a:prstClr>
            </a:outerShdw>
          </a:effectLst>
        </p:spPr>
      </p:pic>
      <p:sp>
        <p:nvSpPr>
          <p:cNvPr id="26" name="Hexágono 25">
            <a:extLst>
              <a:ext uri="{FF2B5EF4-FFF2-40B4-BE49-F238E27FC236}">
                <a16:creationId xmlns:a16="http://schemas.microsoft.com/office/drawing/2014/main" id="{F91BDA06-5E0C-3A71-D66D-27D87C2300AF}"/>
              </a:ext>
            </a:extLst>
          </p:cNvPr>
          <p:cNvSpPr/>
          <p:nvPr/>
        </p:nvSpPr>
        <p:spPr>
          <a:xfrm rot="5400000">
            <a:off x="2107061" y="5303585"/>
            <a:ext cx="827705" cy="858235"/>
          </a:xfrm>
          <a:prstGeom prst="hexagon">
            <a:avLst/>
          </a:prstGeom>
          <a:solidFill>
            <a:schemeClr val="bg1"/>
          </a:solidFill>
          <a:ln>
            <a:noFill/>
          </a:ln>
          <a:effectLst>
            <a:outerShdw blurRad="2159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18588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20000">
              <a:schemeClr val="bg1"/>
            </a:gs>
            <a:gs pos="62000">
              <a:schemeClr val="bg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F9AA91-ED43-866F-21A5-D8A54EB29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ángulo 27">
            <a:extLst>
              <a:ext uri="{FF2B5EF4-FFF2-40B4-BE49-F238E27FC236}">
                <a16:creationId xmlns:a16="http://schemas.microsoft.com/office/drawing/2014/main" id="{9E4AF52F-3991-D35D-DF6D-7E73A93B872F}"/>
              </a:ext>
            </a:extLst>
          </p:cNvPr>
          <p:cNvSpPr/>
          <p:nvPr/>
        </p:nvSpPr>
        <p:spPr>
          <a:xfrm>
            <a:off x="9650105" y="1339190"/>
            <a:ext cx="1985427" cy="4262393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8CCD9DD9-ADE7-6771-56F4-A2B859B2B74E}"/>
              </a:ext>
            </a:extLst>
          </p:cNvPr>
          <p:cNvSpPr/>
          <p:nvPr/>
        </p:nvSpPr>
        <p:spPr>
          <a:xfrm>
            <a:off x="6048145" y="1339190"/>
            <a:ext cx="1985427" cy="4262393"/>
          </a:xfrm>
          <a:prstGeom prst="rect">
            <a:avLst/>
          </a:prstGeom>
          <a:solidFill>
            <a:srgbClr val="041F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58C5DB5-920F-D563-3CFC-1460A6564E74}"/>
              </a:ext>
            </a:extLst>
          </p:cNvPr>
          <p:cNvSpPr/>
          <p:nvPr/>
        </p:nvSpPr>
        <p:spPr>
          <a:xfrm>
            <a:off x="2418897" y="1394127"/>
            <a:ext cx="1985427" cy="4262393"/>
          </a:xfrm>
          <a:prstGeom prst="rect">
            <a:avLst/>
          </a:prstGeom>
          <a:solidFill>
            <a:srgbClr val="C09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79A34CB8-EAC3-7A5B-4541-F2FAC4F81B7C}"/>
              </a:ext>
            </a:extLst>
          </p:cNvPr>
          <p:cNvSpPr/>
          <p:nvPr/>
        </p:nvSpPr>
        <p:spPr>
          <a:xfrm>
            <a:off x="388079" y="1216818"/>
            <a:ext cx="452163" cy="7236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2286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26F6DF31-29C0-FF1E-13F9-EB2879647D85}"/>
              </a:ext>
            </a:extLst>
          </p:cNvPr>
          <p:cNvSpPr/>
          <p:nvPr/>
        </p:nvSpPr>
        <p:spPr>
          <a:xfrm rot="292808">
            <a:off x="-364100" y="1869813"/>
            <a:ext cx="11788801" cy="391885"/>
          </a:xfrm>
          <a:prstGeom prst="rect">
            <a:avLst/>
          </a:prstGeom>
          <a:gradFill flip="none" rotWithShape="1">
            <a:gsLst>
              <a:gs pos="88000">
                <a:schemeClr val="tx1">
                  <a:lumMod val="50000"/>
                  <a:lumOff val="50000"/>
                  <a:alpha val="51000"/>
                </a:schemeClr>
              </a:gs>
              <a:gs pos="64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50800"/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B6415F8-0652-9F2D-49F0-AAFF245EDE6D}"/>
              </a:ext>
            </a:extLst>
          </p:cNvPr>
          <p:cNvSpPr/>
          <p:nvPr/>
        </p:nvSpPr>
        <p:spPr>
          <a:xfrm>
            <a:off x="-583028" y="1394128"/>
            <a:ext cx="11841539" cy="391885"/>
          </a:xfrm>
          <a:prstGeom prst="rect">
            <a:avLst/>
          </a:prstGeom>
          <a:gradFill flip="none" rotWithShape="1">
            <a:gsLst>
              <a:gs pos="43000">
                <a:schemeClr val="bg1">
                  <a:lumMod val="95000"/>
                </a:schemeClr>
              </a:gs>
              <a:gs pos="66104">
                <a:schemeClr val="bg1">
                  <a:lumMod val="65000"/>
                </a:schemeClr>
              </a:gs>
              <a:gs pos="88000">
                <a:schemeClr val="tx1">
                  <a:lumMod val="65000"/>
                  <a:lumOff val="35000"/>
                </a:schemeClr>
              </a:gs>
              <a:gs pos="32000">
                <a:schemeClr val="bg1"/>
              </a:gs>
              <a:gs pos="9000">
                <a:schemeClr val="tx2"/>
              </a:gs>
            </a:gsLst>
            <a:lin ang="5400000" scaled="1"/>
            <a:tileRect/>
          </a:gradFill>
          <a:ln>
            <a:noFill/>
          </a:ln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BFD7EF72-76DB-F84C-C0EA-7CA3639C42AB}"/>
              </a:ext>
            </a:extLst>
          </p:cNvPr>
          <p:cNvSpPr/>
          <p:nvPr/>
        </p:nvSpPr>
        <p:spPr>
          <a:xfrm>
            <a:off x="11791499" y="1349826"/>
            <a:ext cx="170121" cy="46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E42F5A25-3D44-624A-C477-CE13B73357A8}"/>
              </a:ext>
            </a:extLst>
          </p:cNvPr>
          <p:cNvSpPr/>
          <p:nvPr/>
        </p:nvSpPr>
        <p:spPr>
          <a:xfrm>
            <a:off x="933489" y="1394128"/>
            <a:ext cx="3564082" cy="4825917"/>
          </a:xfrm>
          <a:custGeom>
            <a:avLst/>
            <a:gdLst>
              <a:gd name="connsiteX0" fmla="*/ 588398 w 2304115"/>
              <a:gd name="connsiteY0" fmla="*/ 0 h 3519376"/>
              <a:gd name="connsiteX1" fmla="*/ 2304115 w 2304115"/>
              <a:gd name="connsiteY1" fmla="*/ 0 h 3519376"/>
              <a:gd name="connsiteX2" fmla="*/ 1840661 w 2304115"/>
              <a:gd name="connsiteY2" fmla="*/ 249866 h 3519376"/>
              <a:gd name="connsiteX3" fmla="*/ 1840661 w 2304115"/>
              <a:gd name="connsiteY3" fmla="*/ 3519376 h 3519376"/>
              <a:gd name="connsiteX4" fmla="*/ 1815018 w 2304115"/>
              <a:gd name="connsiteY4" fmla="*/ 3519376 h 3519376"/>
              <a:gd name="connsiteX5" fmla="*/ 907509 w 2304115"/>
              <a:gd name="connsiteY5" fmla="*/ 3112812 h 3519376"/>
              <a:gd name="connsiteX6" fmla="*/ 18373 w 2304115"/>
              <a:gd name="connsiteY6" fmla="*/ 3511145 h 3519376"/>
              <a:gd name="connsiteX7" fmla="*/ 11954 w 2304115"/>
              <a:gd name="connsiteY7" fmla="*/ 3499998 h 3519376"/>
              <a:gd name="connsiteX8" fmla="*/ 0 w 2304115"/>
              <a:gd name="connsiteY8" fmla="*/ 3436065 h 3519376"/>
              <a:gd name="connsiteX9" fmla="*/ 0 w 2304115"/>
              <a:gd name="connsiteY9" fmla="*/ 317228 h 3519376"/>
              <a:gd name="connsiteX10" fmla="*/ 588398 w 2304115"/>
              <a:gd name="connsiteY10" fmla="*/ 0 h 3519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04115" h="3519376">
                <a:moveTo>
                  <a:pt x="588398" y="0"/>
                </a:moveTo>
                <a:lnTo>
                  <a:pt x="2304115" y="0"/>
                </a:lnTo>
                <a:cubicBezTo>
                  <a:pt x="2048157" y="0"/>
                  <a:pt x="1840661" y="111869"/>
                  <a:pt x="1840661" y="249866"/>
                </a:cubicBezTo>
                <a:lnTo>
                  <a:pt x="1840661" y="3519376"/>
                </a:lnTo>
                <a:lnTo>
                  <a:pt x="1815018" y="3519376"/>
                </a:lnTo>
                <a:lnTo>
                  <a:pt x="907509" y="3112812"/>
                </a:lnTo>
                <a:lnTo>
                  <a:pt x="18373" y="3511145"/>
                </a:lnTo>
                <a:lnTo>
                  <a:pt x="11954" y="3499998"/>
                </a:lnTo>
                <a:cubicBezTo>
                  <a:pt x="4116" y="3479347"/>
                  <a:pt x="0" y="3457965"/>
                  <a:pt x="0" y="3436065"/>
                </a:cubicBezTo>
                <a:lnTo>
                  <a:pt x="0" y="317228"/>
                </a:lnTo>
                <a:cubicBezTo>
                  <a:pt x="0" y="142028"/>
                  <a:pt x="263435" y="0"/>
                  <a:pt x="588398" y="0"/>
                </a:cubicBezTo>
                <a:close/>
              </a:path>
            </a:pathLst>
          </a:custGeom>
          <a:gradFill flip="none" rotWithShape="1">
            <a:gsLst>
              <a:gs pos="2000">
                <a:srgbClr val="FFFF00"/>
              </a:gs>
              <a:gs pos="71000">
                <a:srgbClr val="EEB5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CR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DA26B7F-D46F-90F9-807D-A7A6432D0357}"/>
              </a:ext>
            </a:extLst>
          </p:cNvPr>
          <p:cNvSpPr txBox="1"/>
          <p:nvPr/>
        </p:nvSpPr>
        <p:spPr>
          <a:xfrm>
            <a:off x="1289392" y="1883109"/>
            <a:ext cx="2267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000" b="1" dirty="0"/>
              <a:t>Concurso Mixto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878DB33-FFD8-18A3-2704-8E84170CC287}"/>
              </a:ext>
            </a:extLst>
          </p:cNvPr>
          <p:cNvSpPr/>
          <p:nvPr/>
        </p:nvSpPr>
        <p:spPr>
          <a:xfrm>
            <a:off x="733647" y="6360184"/>
            <a:ext cx="3136595" cy="226685"/>
          </a:xfrm>
          <a:prstGeom prst="ellipse">
            <a:avLst/>
          </a:prstGeom>
          <a:gradFill flip="none" rotWithShape="1">
            <a:gsLst>
              <a:gs pos="78000">
                <a:schemeClr val="bg1">
                  <a:lumMod val="75000"/>
                  <a:alpha val="63000"/>
                </a:schemeClr>
              </a:gs>
              <a:gs pos="8000">
                <a:schemeClr val="tx1"/>
              </a:gs>
            </a:gsLst>
            <a:lin ang="0" scaled="1"/>
            <a:tileRect/>
          </a:gradFill>
          <a:ln>
            <a:noFill/>
          </a:ln>
          <a:effectLst>
            <a:softEdge rad="38100"/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416FE74B-6FC0-FA1E-6C4F-8BFA82B8226F}"/>
              </a:ext>
            </a:extLst>
          </p:cNvPr>
          <p:cNvSpPr/>
          <p:nvPr/>
        </p:nvSpPr>
        <p:spPr>
          <a:xfrm>
            <a:off x="339930" y="208496"/>
            <a:ext cx="9940797" cy="1200329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s-ES" sz="3600" b="1" cap="none" spc="0" dirty="0">
                <a:ln/>
                <a:solidFill>
                  <a:srgbClr val="041F82"/>
                </a:solidFill>
              </a:rPr>
              <a:t>Cantidad de concursos realizados en el periodo 2022</a:t>
            </a:r>
          </a:p>
        </p:txBody>
      </p:sp>
      <p:graphicFrame>
        <p:nvGraphicFramePr>
          <p:cNvPr id="24" name="Tabla 23">
            <a:extLst>
              <a:ext uri="{FF2B5EF4-FFF2-40B4-BE49-F238E27FC236}">
                <a16:creationId xmlns:a16="http://schemas.microsoft.com/office/drawing/2014/main" id="{1522E2B4-18CF-6DF2-F48D-96390F27FD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544539"/>
              </p:ext>
            </p:extLst>
          </p:nvPr>
        </p:nvGraphicFramePr>
        <p:xfrm>
          <a:off x="995706" y="2635738"/>
          <a:ext cx="2670946" cy="243625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724237">
                  <a:extLst>
                    <a:ext uri="{9D8B030D-6E8A-4147-A177-3AD203B41FA5}">
                      <a16:colId xmlns:a16="http://schemas.microsoft.com/office/drawing/2014/main" val="2488730195"/>
                    </a:ext>
                  </a:extLst>
                </a:gridCol>
                <a:gridCol w="1135552">
                  <a:extLst>
                    <a:ext uri="{9D8B030D-6E8A-4147-A177-3AD203B41FA5}">
                      <a16:colId xmlns:a16="http://schemas.microsoft.com/office/drawing/2014/main" val="3815347867"/>
                    </a:ext>
                  </a:extLst>
                </a:gridCol>
                <a:gridCol w="811157">
                  <a:extLst>
                    <a:ext uri="{9D8B030D-6E8A-4147-A177-3AD203B41FA5}">
                      <a16:colId xmlns:a16="http://schemas.microsoft.com/office/drawing/2014/main" val="4201804062"/>
                    </a:ext>
                  </a:extLst>
                </a:gridCol>
              </a:tblGrid>
              <a:tr h="369876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Numero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Puesto 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Condición </a:t>
                      </a:r>
                      <a:endParaRPr lang="es-CR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634334"/>
                  </a:ext>
                </a:extLst>
              </a:tr>
              <a:tr h="663311"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001-2022</a:t>
                      </a:r>
                      <a:endParaRPr lang="es-C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Gestor de Contratos Administrativos 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Cerrado </a:t>
                      </a:r>
                      <a:endParaRPr lang="es-C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9337725"/>
                  </a:ext>
                </a:extLst>
              </a:tr>
              <a:tr h="663311"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002-2022</a:t>
                      </a:r>
                      <a:endParaRPr lang="es-C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Asistente Administrativo 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Cerrado </a:t>
                      </a:r>
                      <a:endParaRPr lang="es-C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4930099"/>
                  </a:ext>
                </a:extLst>
              </a:tr>
              <a:tr h="369876"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003-2022</a:t>
                      </a:r>
                      <a:endParaRPr lang="es-C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Auditor Interno 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Cerrado </a:t>
                      </a:r>
                      <a:endParaRPr lang="es-C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1384633"/>
                  </a:ext>
                </a:extLst>
              </a:tr>
              <a:tr h="369876"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004-2022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OPSE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Cerrado 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351119928"/>
                  </a:ext>
                </a:extLst>
              </a:tr>
            </a:tbl>
          </a:graphicData>
        </a:graphic>
      </p:graphicFrame>
      <p:sp>
        <p:nvSpPr>
          <p:cNvPr id="26" name="Forma libre: forma 25">
            <a:extLst>
              <a:ext uri="{FF2B5EF4-FFF2-40B4-BE49-F238E27FC236}">
                <a16:creationId xmlns:a16="http://schemas.microsoft.com/office/drawing/2014/main" id="{C246E325-FE1B-27FC-55EB-ECBCA56C8512}"/>
              </a:ext>
            </a:extLst>
          </p:cNvPr>
          <p:cNvSpPr/>
          <p:nvPr/>
        </p:nvSpPr>
        <p:spPr>
          <a:xfrm>
            <a:off x="4530839" y="1339191"/>
            <a:ext cx="3564082" cy="4825917"/>
          </a:xfrm>
          <a:custGeom>
            <a:avLst/>
            <a:gdLst>
              <a:gd name="connsiteX0" fmla="*/ 588398 w 2304115"/>
              <a:gd name="connsiteY0" fmla="*/ 0 h 3519376"/>
              <a:gd name="connsiteX1" fmla="*/ 2304115 w 2304115"/>
              <a:gd name="connsiteY1" fmla="*/ 0 h 3519376"/>
              <a:gd name="connsiteX2" fmla="*/ 1840661 w 2304115"/>
              <a:gd name="connsiteY2" fmla="*/ 249866 h 3519376"/>
              <a:gd name="connsiteX3" fmla="*/ 1840661 w 2304115"/>
              <a:gd name="connsiteY3" fmla="*/ 3519376 h 3519376"/>
              <a:gd name="connsiteX4" fmla="*/ 1815018 w 2304115"/>
              <a:gd name="connsiteY4" fmla="*/ 3519376 h 3519376"/>
              <a:gd name="connsiteX5" fmla="*/ 907509 w 2304115"/>
              <a:gd name="connsiteY5" fmla="*/ 3112812 h 3519376"/>
              <a:gd name="connsiteX6" fmla="*/ 18373 w 2304115"/>
              <a:gd name="connsiteY6" fmla="*/ 3511145 h 3519376"/>
              <a:gd name="connsiteX7" fmla="*/ 11954 w 2304115"/>
              <a:gd name="connsiteY7" fmla="*/ 3499998 h 3519376"/>
              <a:gd name="connsiteX8" fmla="*/ 0 w 2304115"/>
              <a:gd name="connsiteY8" fmla="*/ 3436065 h 3519376"/>
              <a:gd name="connsiteX9" fmla="*/ 0 w 2304115"/>
              <a:gd name="connsiteY9" fmla="*/ 317228 h 3519376"/>
              <a:gd name="connsiteX10" fmla="*/ 588398 w 2304115"/>
              <a:gd name="connsiteY10" fmla="*/ 0 h 3519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04115" h="3519376">
                <a:moveTo>
                  <a:pt x="588398" y="0"/>
                </a:moveTo>
                <a:lnTo>
                  <a:pt x="2304115" y="0"/>
                </a:lnTo>
                <a:cubicBezTo>
                  <a:pt x="2048157" y="0"/>
                  <a:pt x="1840661" y="111869"/>
                  <a:pt x="1840661" y="249866"/>
                </a:cubicBezTo>
                <a:lnTo>
                  <a:pt x="1840661" y="3519376"/>
                </a:lnTo>
                <a:lnTo>
                  <a:pt x="1815018" y="3519376"/>
                </a:lnTo>
                <a:lnTo>
                  <a:pt x="907509" y="3112812"/>
                </a:lnTo>
                <a:lnTo>
                  <a:pt x="18373" y="3511145"/>
                </a:lnTo>
                <a:lnTo>
                  <a:pt x="11954" y="3499998"/>
                </a:lnTo>
                <a:cubicBezTo>
                  <a:pt x="4116" y="3479347"/>
                  <a:pt x="0" y="3457965"/>
                  <a:pt x="0" y="3436065"/>
                </a:cubicBezTo>
                <a:lnTo>
                  <a:pt x="0" y="317228"/>
                </a:lnTo>
                <a:cubicBezTo>
                  <a:pt x="0" y="142028"/>
                  <a:pt x="263435" y="0"/>
                  <a:pt x="588398" y="0"/>
                </a:cubicBezTo>
                <a:close/>
              </a:path>
            </a:pathLst>
          </a:custGeom>
          <a:gradFill flip="none" rotWithShape="1">
            <a:gsLst>
              <a:gs pos="2000">
                <a:srgbClr val="B9C8FD"/>
              </a:gs>
              <a:gs pos="72000">
                <a:srgbClr val="0630CC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CR"/>
          </a:p>
        </p:txBody>
      </p:sp>
      <p:sp>
        <p:nvSpPr>
          <p:cNvPr id="27" name="Elipse 26">
            <a:extLst>
              <a:ext uri="{FF2B5EF4-FFF2-40B4-BE49-F238E27FC236}">
                <a16:creationId xmlns:a16="http://schemas.microsoft.com/office/drawing/2014/main" id="{3AA1E324-A838-E95B-4619-AFE89332D7E0}"/>
              </a:ext>
            </a:extLst>
          </p:cNvPr>
          <p:cNvSpPr/>
          <p:nvPr/>
        </p:nvSpPr>
        <p:spPr>
          <a:xfrm>
            <a:off x="4378844" y="6305247"/>
            <a:ext cx="3136595" cy="226685"/>
          </a:xfrm>
          <a:prstGeom prst="ellipse">
            <a:avLst/>
          </a:prstGeom>
          <a:gradFill flip="none" rotWithShape="1">
            <a:gsLst>
              <a:gs pos="78000">
                <a:schemeClr val="bg1">
                  <a:lumMod val="75000"/>
                  <a:alpha val="63000"/>
                </a:schemeClr>
              </a:gs>
              <a:gs pos="8000">
                <a:schemeClr val="tx1"/>
              </a:gs>
            </a:gsLst>
            <a:lin ang="0" scaled="1"/>
            <a:tileRect/>
          </a:gradFill>
          <a:ln>
            <a:noFill/>
          </a:ln>
          <a:effectLst>
            <a:softEdge rad="38100"/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9" name="Forma libre: forma 28">
            <a:extLst>
              <a:ext uri="{FF2B5EF4-FFF2-40B4-BE49-F238E27FC236}">
                <a16:creationId xmlns:a16="http://schemas.microsoft.com/office/drawing/2014/main" id="{1F7C509A-9DFF-45C9-A4AB-5A4374808153}"/>
              </a:ext>
            </a:extLst>
          </p:cNvPr>
          <p:cNvSpPr/>
          <p:nvPr/>
        </p:nvSpPr>
        <p:spPr>
          <a:xfrm>
            <a:off x="8164697" y="1339191"/>
            <a:ext cx="3564082" cy="4825917"/>
          </a:xfrm>
          <a:custGeom>
            <a:avLst/>
            <a:gdLst>
              <a:gd name="connsiteX0" fmla="*/ 588398 w 2304115"/>
              <a:gd name="connsiteY0" fmla="*/ 0 h 3519376"/>
              <a:gd name="connsiteX1" fmla="*/ 2304115 w 2304115"/>
              <a:gd name="connsiteY1" fmla="*/ 0 h 3519376"/>
              <a:gd name="connsiteX2" fmla="*/ 1840661 w 2304115"/>
              <a:gd name="connsiteY2" fmla="*/ 249866 h 3519376"/>
              <a:gd name="connsiteX3" fmla="*/ 1840661 w 2304115"/>
              <a:gd name="connsiteY3" fmla="*/ 3519376 h 3519376"/>
              <a:gd name="connsiteX4" fmla="*/ 1815018 w 2304115"/>
              <a:gd name="connsiteY4" fmla="*/ 3519376 h 3519376"/>
              <a:gd name="connsiteX5" fmla="*/ 907509 w 2304115"/>
              <a:gd name="connsiteY5" fmla="*/ 3112812 h 3519376"/>
              <a:gd name="connsiteX6" fmla="*/ 18373 w 2304115"/>
              <a:gd name="connsiteY6" fmla="*/ 3511145 h 3519376"/>
              <a:gd name="connsiteX7" fmla="*/ 11954 w 2304115"/>
              <a:gd name="connsiteY7" fmla="*/ 3499998 h 3519376"/>
              <a:gd name="connsiteX8" fmla="*/ 0 w 2304115"/>
              <a:gd name="connsiteY8" fmla="*/ 3436065 h 3519376"/>
              <a:gd name="connsiteX9" fmla="*/ 0 w 2304115"/>
              <a:gd name="connsiteY9" fmla="*/ 317228 h 3519376"/>
              <a:gd name="connsiteX10" fmla="*/ 588398 w 2304115"/>
              <a:gd name="connsiteY10" fmla="*/ 0 h 3519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04115" h="3519376">
                <a:moveTo>
                  <a:pt x="588398" y="0"/>
                </a:moveTo>
                <a:lnTo>
                  <a:pt x="2304115" y="0"/>
                </a:lnTo>
                <a:cubicBezTo>
                  <a:pt x="2048157" y="0"/>
                  <a:pt x="1840661" y="111869"/>
                  <a:pt x="1840661" y="249866"/>
                </a:cubicBezTo>
                <a:lnTo>
                  <a:pt x="1840661" y="3519376"/>
                </a:lnTo>
                <a:lnTo>
                  <a:pt x="1815018" y="3519376"/>
                </a:lnTo>
                <a:lnTo>
                  <a:pt x="907509" y="3112812"/>
                </a:lnTo>
                <a:lnTo>
                  <a:pt x="18373" y="3511145"/>
                </a:lnTo>
                <a:lnTo>
                  <a:pt x="11954" y="3499998"/>
                </a:lnTo>
                <a:cubicBezTo>
                  <a:pt x="4116" y="3479347"/>
                  <a:pt x="0" y="3457965"/>
                  <a:pt x="0" y="3436065"/>
                </a:cubicBezTo>
                <a:lnTo>
                  <a:pt x="0" y="317228"/>
                </a:lnTo>
                <a:cubicBezTo>
                  <a:pt x="0" y="142028"/>
                  <a:pt x="263435" y="0"/>
                  <a:pt x="588398" y="0"/>
                </a:cubicBezTo>
                <a:close/>
              </a:path>
            </a:pathLst>
          </a:custGeom>
          <a:gradFill flip="none" rotWithShape="1">
            <a:gsLst>
              <a:gs pos="2000">
                <a:schemeClr val="bg2"/>
              </a:gs>
              <a:gs pos="82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CR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9EA943F9-9275-5921-AF1E-F4C7A3727E7B}"/>
              </a:ext>
            </a:extLst>
          </p:cNvPr>
          <p:cNvSpPr/>
          <p:nvPr/>
        </p:nvSpPr>
        <p:spPr>
          <a:xfrm>
            <a:off x="8142771" y="6289298"/>
            <a:ext cx="3136595" cy="226685"/>
          </a:xfrm>
          <a:prstGeom prst="ellipse">
            <a:avLst/>
          </a:prstGeom>
          <a:gradFill flip="none" rotWithShape="1">
            <a:gsLst>
              <a:gs pos="78000">
                <a:schemeClr val="bg1">
                  <a:lumMod val="75000"/>
                  <a:alpha val="63000"/>
                </a:schemeClr>
              </a:gs>
              <a:gs pos="8000">
                <a:schemeClr val="tx1"/>
              </a:gs>
            </a:gsLst>
            <a:lin ang="0" scaled="1"/>
            <a:tileRect/>
          </a:gradFill>
          <a:ln>
            <a:noFill/>
          </a:ln>
          <a:effectLst>
            <a:softEdge rad="38100"/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492188C5-B77E-370C-FC26-7EF6F50BF690}"/>
              </a:ext>
            </a:extLst>
          </p:cNvPr>
          <p:cNvSpPr txBox="1"/>
          <p:nvPr/>
        </p:nvSpPr>
        <p:spPr>
          <a:xfrm>
            <a:off x="4815862" y="1874113"/>
            <a:ext cx="2267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000" b="1" dirty="0"/>
              <a:t>Concurso Externo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50B00C2-0F9D-7785-9DDD-CEB60F6A4768}"/>
              </a:ext>
            </a:extLst>
          </p:cNvPr>
          <p:cNvSpPr txBox="1"/>
          <p:nvPr/>
        </p:nvSpPr>
        <p:spPr>
          <a:xfrm>
            <a:off x="8520621" y="1910203"/>
            <a:ext cx="2267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000" b="1" dirty="0"/>
              <a:t>Concurso Interno</a:t>
            </a:r>
          </a:p>
        </p:txBody>
      </p:sp>
      <p:graphicFrame>
        <p:nvGraphicFramePr>
          <p:cNvPr id="33" name="Tabla 32">
            <a:extLst>
              <a:ext uri="{FF2B5EF4-FFF2-40B4-BE49-F238E27FC236}">
                <a16:creationId xmlns:a16="http://schemas.microsoft.com/office/drawing/2014/main" id="{53CCE569-0FC4-1BFF-AE42-20306D868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4319"/>
              </p:ext>
            </p:extLst>
          </p:nvPr>
        </p:nvGraphicFramePr>
        <p:xfrm>
          <a:off x="4578213" y="2635738"/>
          <a:ext cx="2670946" cy="169649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777558">
                  <a:extLst>
                    <a:ext uri="{9D8B030D-6E8A-4147-A177-3AD203B41FA5}">
                      <a16:colId xmlns:a16="http://schemas.microsoft.com/office/drawing/2014/main" val="2488730195"/>
                    </a:ext>
                  </a:extLst>
                </a:gridCol>
                <a:gridCol w="1078588">
                  <a:extLst>
                    <a:ext uri="{9D8B030D-6E8A-4147-A177-3AD203B41FA5}">
                      <a16:colId xmlns:a16="http://schemas.microsoft.com/office/drawing/2014/main" val="3815347867"/>
                    </a:ext>
                  </a:extLst>
                </a:gridCol>
                <a:gridCol w="814800">
                  <a:extLst>
                    <a:ext uri="{9D8B030D-6E8A-4147-A177-3AD203B41FA5}">
                      <a16:colId xmlns:a16="http://schemas.microsoft.com/office/drawing/2014/main" val="4201804062"/>
                    </a:ext>
                  </a:extLst>
                </a:gridCol>
              </a:tblGrid>
              <a:tr h="369876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Numero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Puesto 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Condición</a:t>
                      </a:r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634334"/>
                  </a:ext>
                </a:extLst>
              </a:tr>
              <a:tr h="663311"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001-2022</a:t>
                      </a:r>
                      <a:endParaRPr lang="es-C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OPSE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Cerrado </a:t>
                      </a:r>
                      <a:endParaRPr lang="es-C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9337725"/>
                  </a:ext>
                </a:extLst>
              </a:tr>
              <a:tr h="663311"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002-2022</a:t>
                      </a:r>
                      <a:endParaRPr lang="es-C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OPSE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Cerrado 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64930099"/>
                  </a:ext>
                </a:extLst>
              </a:tr>
            </a:tbl>
          </a:graphicData>
        </a:graphic>
      </p:graphicFrame>
      <p:graphicFrame>
        <p:nvGraphicFramePr>
          <p:cNvPr id="34" name="Tabla 33">
            <a:extLst>
              <a:ext uri="{FF2B5EF4-FFF2-40B4-BE49-F238E27FC236}">
                <a16:creationId xmlns:a16="http://schemas.microsoft.com/office/drawing/2014/main" id="{DD9D7693-3C2F-3BB4-D8D7-0CC0B16101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6329738"/>
              </p:ext>
            </p:extLst>
          </p:nvPr>
        </p:nvGraphicFramePr>
        <p:xfrm>
          <a:off x="8245339" y="2628648"/>
          <a:ext cx="2670946" cy="1696498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735375">
                  <a:extLst>
                    <a:ext uri="{9D8B030D-6E8A-4147-A177-3AD203B41FA5}">
                      <a16:colId xmlns:a16="http://schemas.microsoft.com/office/drawing/2014/main" val="2488730195"/>
                    </a:ext>
                  </a:extLst>
                </a:gridCol>
                <a:gridCol w="1173939">
                  <a:extLst>
                    <a:ext uri="{9D8B030D-6E8A-4147-A177-3AD203B41FA5}">
                      <a16:colId xmlns:a16="http://schemas.microsoft.com/office/drawing/2014/main" val="3815347867"/>
                    </a:ext>
                  </a:extLst>
                </a:gridCol>
                <a:gridCol w="761632">
                  <a:extLst>
                    <a:ext uri="{9D8B030D-6E8A-4147-A177-3AD203B41FA5}">
                      <a16:colId xmlns:a16="http://schemas.microsoft.com/office/drawing/2014/main" val="4201804062"/>
                    </a:ext>
                  </a:extLst>
                </a:gridCol>
              </a:tblGrid>
              <a:tr h="369876"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Numero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Puesto 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1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Condición </a:t>
                      </a:r>
                      <a:endParaRPr lang="es-CR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634334"/>
                  </a:ext>
                </a:extLst>
              </a:tr>
              <a:tr h="663311"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001-2022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>
                          <a:solidFill>
                            <a:srgbClr val="000000"/>
                          </a:solidFill>
                          <a:effectLst/>
                        </a:rPr>
                        <a:t>OPSE/Plaza 48</a:t>
                      </a:r>
                      <a:endParaRPr lang="es-CR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Cerrado </a:t>
                      </a:r>
                      <a:endParaRPr lang="es-C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9337725"/>
                  </a:ext>
                </a:extLst>
              </a:tr>
              <a:tr h="663311"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002-2022</a:t>
                      </a:r>
                      <a:endParaRPr lang="es-CR" sz="1200" b="1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R" sz="1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OPSE/Plaza 48</a:t>
                      </a:r>
                      <a:endParaRPr lang="es-C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R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Cerrado </a:t>
                      </a:r>
                      <a:endParaRPr lang="es-CR" sz="12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064930099"/>
                  </a:ext>
                </a:extLst>
              </a:tr>
            </a:tbl>
          </a:graphicData>
        </a:graphic>
      </p:graphicFrame>
      <p:pic>
        <p:nvPicPr>
          <p:cNvPr id="36" name="Gráfico 35" descr="Seguir con relleno sólido">
            <a:extLst>
              <a:ext uri="{FF2B5EF4-FFF2-40B4-BE49-F238E27FC236}">
                <a16:creationId xmlns:a16="http://schemas.microsoft.com/office/drawing/2014/main" id="{F53EA189-421D-1C65-CC4A-590FBC4BA9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45132" y="5334308"/>
            <a:ext cx="534549" cy="534549"/>
          </a:xfrm>
          <a:prstGeom prst="rect">
            <a:avLst/>
          </a:prstGeom>
        </p:spPr>
      </p:pic>
      <p:pic>
        <p:nvPicPr>
          <p:cNvPr id="37" name="Gráfico 36" descr="Seguir con relleno sólido">
            <a:extLst>
              <a:ext uri="{FF2B5EF4-FFF2-40B4-BE49-F238E27FC236}">
                <a16:creationId xmlns:a16="http://schemas.microsoft.com/office/drawing/2014/main" id="{7D9091C2-6D7C-1FCF-CF07-F5E1336EC0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8431" y="5343167"/>
            <a:ext cx="534549" cy="534549"/>
          </a:xfrm>
          <a:prstGeom prst="rect">
            <a:avLst/>
          </a:prstGeom>
        </p:spPr>
      </p:pic>
      <p:pic>
        <p:nvPicPr>
          <p:cNvPr id="38" name="Gráfico 37" descr="Seguir con relleno sólido">
            <a:extLst>
              <a:ext uri="{FF2B5EF4-FFF2-40B4-BE49-F238E27FC236}">
                <a16:creationId xmlns:a16="http://schemas.microsoft.com/office/drawing/2014/main" id="{F9A7D68E-343C-3B4C-A811-6B9D06F6E1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42610" y="5279371"/>
            <a:ext cx="534549" cy="534549"/>
          </a:xfrm>
          <a:prstGeom prst="rect">
            <a:avLst/>
          </a:prstGeom>
        </p:spPr>
      </p:pic>
      <p:pic>
        <p:nvPicPr>
          <p:cNvPr id="7" name="Imagen 6" descr="Logotipo&#10;&#10;El contenido generado por IA puede ser incorrecto.">
            <a:extLst>
              <a:ext uri="{FF2B5EF4-FFF2-40B4-BE49-F238E27FC236}">
                <a16:creationId xmlns:a16="http://schemas.microsoft.com/office/drawing/2014/main" id="{3CD96AF6-5916-A269-7233-49EF9E42D30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27" y="-184534"/>
            <a:ext cx="1773850" cy="177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24921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20000">
              <a:schemeClr val="bg1"/>
            </a:gs>
            <a:gs pos="62000">
              <a:schemeClr val="bg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4FFCD0-1CEC-B744-9316-2E95E1E21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ángulo 27">
            <a:extLst>
              <a:ext uri="{FF2B5EF4-FFF2-40B4-BE49-F238E27FC236}">
                <a16:creationId xmlns:a16="http://schemas.microsoft.com/office/drawing/2014/main" id="{5B1E3624-46C7-8213-B307-51920AFB41C8}"/>
              </a:ext>
            </a:extLst>
          </p:cNvPr>
          <p:cNvSpPr/>
          <p:nvPr/>
        </p:nvSpPr>
        <p:spPr>
          <a:xfrm>
            <a:off x="8334660" y="1339190"/>
            <a:ext cx="2456245" cy="4262393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66EF952-6D64-EDF1-B9D7-580BC7611515}"/>
              </a:ext>
            </a:extLst>
          </p:cNvPr>
          <p:cNvSpPr/>
          <p:nvPr/>
        </p:nvSpPr>
        <p:spPr>
          <a:xfrm>
            <a:off x="3124745" y="1394127"/>
            <a:ext cx="2347894" cy="4262393"/>
          </a:xfrm>
          <a:prstGeom prst="rect">
            <a:avLst/>
          </a:prstGeom>
          <a:solidFill>
            <a:srgbClr val="C09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B64C3FDA-E204-88F2-3CAC-519F1D8E5EA1}"/>
              </a:ext>
            </a:extLst>
          </p:cNvPr>
          <p:cNvSpPr/>
          <p:nvPr/>
        </p:nvSpPr>
        <p:spPr>
          <a:xfrm>
            <a:off x="388079" y="1216818"/>
            <a:ext cx="452163" cy="7236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2286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FB4C392-D63F-D1BF-7BF6-5EA7AEF61E8A}"/>
              </a:ext>
            </a:extLst>
          </p:cNvPr>
          <p:cNvSpPr/>
          <p:nvPr/>
        </p:nvSpPr>
        <p:spPr>
          <a:xfrm rot="292808">
            <a:off x="-364100" y="1869813"/>
            <a:ext cx="11788801" cy="391885"/>
          </a:xfrm>
          <a:prstGeom prst="rect">
            <a:avLst/>
          </a:prstGeom>
          <a:gradFill flip="none" rotWithShape="1">
            <a:gsLst>
              <a:gs pos="88000">
                <a:schemeClr val="tx1">
                  <a:lumMod val="50000"/>
                  <a:lumOff val="50000"/>
                  <a:alpha val="51000"/>
                </a:schemeClr>
              </a:gs>
              <a:gs pos="64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50800"/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0BAE0C4-3475-19A5-4279-A4F1760AAAC0}"/>
              </a:ext>
            </a:extLst>
          </p:cNvPr>
          <p:cNvSpPr/>
          <p:nvPr/>
        </p:nvSpPr>
        <p:spPr>
          <a:xfrm>
            <a:off x="-583028" y="1394128"/>
            <a:ext cx="11841539" cy="391885"/>
          </a:xfrm>
          <a:prstGeom prst="rect">
            <a:avLst/>
          </a:prstGeom>
          <a:gradFill flip="none" rotWithShape="1">
            <a:gsLst>
              <a:gs pos="43000">
                <a:schemeClr val="bg1">
                  <a:lumMod val="95000"/>
                </a:schemeClr>
              </a:gs>
              <a:gs pos="66104">
                <a:schemeClr val="bg1">
                  <a:lumMod val="65000"/>
                </a:schemeClr>
              </a:gs>
              <a:gs pos="88000">
                <a:schemeClr val="tx1">
                  <a:lumMod val="65000"/>
                  <a:lumOff val="35000"/>
                </a:schemeClr>
              </a:gs>
              <a:gs pos="32000">
                <a:schemeClr val="bg1"/>
              </a:gs>
              <a:gs pos="9000">
                <a:schemeClr val="tx2"/>
              </a:gs>
            </a:gsLst>
            <a:lin ang="5400000" scaled="1"/>
            <a:tileRect/>
          </a:gradFill>
          <a:ln>
            <a:noFill/>
          </a:ln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49484E1E-6841-1E33-E899-529CF6148A32}"/>
              </a:ext>
            </a:extLst>
          </p:cNvPr>
          <p:cNvSpPr/>
          <p:nvPr/>
        </p:nvSpPr>
        <p:spPr>
          <a:xfrm>
            <a:off x="11791499" y="1349826"/>
            <a:ext cx="170121" cy="46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8B7A4FDD-2F2A-5B5B-1B6B-7AA8F2371D5C}"/>
              </a:ext>
            </a:extLst>
          </p:cNvPr>
          <p:cNvSpPr/>
          <p:nvPr/>
        </p:nvSpPr>
        <p:spPr>
          <a:xfrm>
            <a:off x="1639337" y="1394128"/>
            <a:ext cx="4214754" cy="4825917"/>
          </a:xfrm>
          <a:custGeom>
            <a:avLst/>
            <a:gdLst>
              <a:gd name="connsiteX0" fmla="*/ 588398 w 2304115"/>
              <a:gd name="connsiteY0" fmla="*/ 0 h 3519376"/>
              <a:gd name="connsiteX1" fmla="*/ 2304115 w 2304115"/>
              <a:gd name="connsiteY1" fmla="*/ 0 h 3519376"/>
              <a:gd name="connsiteX2" fmla="*/ 1840661 w 2304115"/>
              <a:gd name="connsiteY2" fmla="*/ 249866 h 3519376"/>
              <a:gd name="connsiteX3" fmla="*/ 1840661 w 2304115"/>
              <a:gd name="connsiteY3" fmla="*/ 3519376 h 3519376"/>
              <a:gd name="connsiteX4" fmla="*/ 1815018 w 2304115"/>
              <a:gd name="connsiteY4" fmla="*/ 3519376 h 3519376"/>
              <a:gd name="connsiteX5" fmla="*/ 907509 w 2304115"/>
              <a:gd name="connsiteY5" fmla="*/ 3112812 h 3519376"/>
              <a:gd name="connsiteX6" fmla="*/ 18373 w 2304115"/>
              <a:gd name="connsiteY6" fmla="*/ 3511145 h 3519376"/>
              <a:gd name="connsiteX7" fmla="*/ 11954 w 2304115"/>
              <a:gd name="connsiteY7" fmla="*/ 3499998 h 3519376"/>
              <a:gd name="connsiteX8" fmla="*/ 0 w 2304115"/>
              <a:gd name="connsiteY8" fmla="*/ 3436065 h 3519376"/>
              <a:gd name="connsiteX9" fmla="*/ 0 w 2304115"/>
              <a:gd name="connsiteY9" fmla="*/ 317228 h 3519376"/>
              <a:gd name="connsiteX10" fmla="*/ 588398 w 2304115"/>
              <a:gd name="connsiteY10" fmla="*/ 0 h 3519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04115" h="3519376">
                <a:moveTo>
                  <a:pt x="588398" y="0"/>
                </a:moveTo>
                <a:lnTo>
                  <a:pt x="2304115" y="0"/>
                </a:lnTo>
                <a:cubicBezTo>
                  <a:pt x="2048157" y="0"/>
                  <a:pt x="1840661" y="111869"/>
                  <a:pt x="1840661" y="249866"/>
                </a:cubicBezTo>
                <a:lnTo>
                  <a:pt x="1840661" y="3519376"/>
                </a:lnTo>
                <a:lnTo>
                  <a:pt x="1815018" y="3519376"/>
                </a:lnTo>
                <a:lnTo>
                  <a:pt x="907509" y="3112812"/>
                </a:lnTo>
                <a:lnTo>
                  <a:pt x="18373" y="3511145"/>
                </a:lnTo>
                <a:lnTo>
                  <a:pt x="11954" y="3499998"/>
                </a:lnTo>
                <a:cubicBezTo>
                  <a:pt x="4116" y="3479347"/>
                  <a:pt x="0" y="3457965"/>
                  <a:pt x="0" y="3436065"/>
                </a:cubicBezTo>
                <a:lnTo>
                  <a:pt x="0" y="317228"/>
                </a:lnTo>
                <a:cubicBezTo>
                  <a:pt x="0" y="142028"/>
                  <a:pt x="263435" y="0"/>
                  <a:pt x="588398" y="0"/>
                </a:cubicBezTo>
                <a:close/>
              </a:path>
            </a:pathLst>
          </a:custGeom>
          <a:gradFill flip="none" rotWithShape="1">
            <a:gsLst>
              <a:gs pos="2000">
                <a:srgbClr val="FFFF00"/>
              </a:gs>
              <a:gs pos="71000">
                <a:srgbClr val="EEB5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CR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81A7956-9D56-E3BD-EF08-9DF097C4EB36}"/>
              </a:ext>
            </a:extLst>
          </p:cNvPr>
          <p:cNvSpPr txBox="1"/>
          <p:nvPr/>
        </p:nvSpPr>
        <p:spPr>
          <a:xfrm>
            <a:off x="1995240" y="1883109"/>
            <a:ext cx="2580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400" b="1" dirty="0"/>
              <a:t>Concurso Mixto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CAD2096A-DC9F-0F3B-56DB-83C82A95C4CC}"/>
              </a:ext>
            </a:extLst>
          </p:cNvPr>
          <p:cNvSpPr/>
          <p:nvPr/>
        </p:nvSpPr>
        <p:spPr>
          <a:xfrm>
            <a:off x="1439495" y="6360184"/>
            <a:ext cx="3925179" cy="226685"/>
          </a:xfrm>
          <a:prstGeom prst="ellipse">
            <a:avLst/>
          </a:prstGeom>
          <a:gradFill flip="none" rotWithShape="1">
            <a:gsLst>
              <a:gs pos="78000">
                <a:schemeClr val="bg1">
                  <a:lumMod val="75000"/>
                  <a:alpha val="63000"/>
                </a:schemeClr>
              </a:gs>
              <a:gs pos="8000">
                <a:schemeClr val="tx1"/>
              </a:gs>
            </a:gsLst>
            <a:lin ang="0" scaled="1"/>
            <a:tileRect/>
          </a:gradFill>
          <a:ln>
            <a:noFill/>
          </a:ln>
          <a:effectLst>
            <a:softEdge rad="38100"/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9" name="Forma libre: forma 28">
            <a:extLst>
              <a:ext uri="{FF2B5EF4-FFF2-40B4-BE49-F238E27FC236}">
                <a16:creationId xmlns:a16="http://schemas.microsoft.com/office/drawing/2014/main" id="{BB02F770-5334-EB7C-19B0-34A92A5E266C}"/>
              </a:ext>
            </a:extLst>
          </p:cNvPr>
          <p:cNvSpPr/>
          <p:nvPr/>
        </p:nvSpPr>
        <p:spPr>
          <a:xfrm>
            <a:off x="6849253" y="1339191"/>
            <a:ext cx="4409258" cy="4825917"/>
          </a:xfrm>
          <a:custGeom>
            <a:avLst/>
            <a:gdLst>
              <a:gd name="connsiteX0" fmla="*/ 588398 w 2304115"/>
              <a:gd name="connsiteY0" fmla="*/ 0 h 3519376"/>
              <a:gd name="connsiteX1" fmla="*/ 2304115 w 2304115"/>
              <a:gd name="connsiteY1" fmla="*/ 0 h 3519376"/>
              <a:gd name="connsiteX2" fmla="*/ 1840661 w 2304115"/>
              <a:gd name="connsiteY2" fmla="*/ 249866 h 3519376"/>
              <a:gd name="connsiteX3" fmla="*/ 1840661 w 2304115"/>
              <a:gd name="connsiteY3" fmla="*/ 3519376 h 3519376"/>
              <a:gd name="connsiteX4" fmla="*/ 1815018 w 2304115"/>
              <a:gd name="connsiteY4" fmla="*/ 3519376 h 3519376"/>
              <a:gd name="connsiteX5" fmla="*/ 907509 w 2304115"/>
              <a:gd name="connsiteY5" fmla="*/ 3112812 h 3519376"/>
              <a:gd name="connsiteX6" fmla="*/ 18373 w 2304115"/>
              <a:gd name="connsiteY6" fmla="*/ 3511145 h 3519376"/>
              <a:gd name="connsiteX7" fmla="*/ 11954 w 2304115"/>
              <a:gd name="connsiteY7" fmla="*/ 3499998 h 3519376"/>
              <a:gd name="connsiteX8" fmla="*/ 0 w 2304115"/>
              <a:gd name="connsiteY8" fmla="*/ 3436065 h 3519376"/>
              <a:gd name="connsiteX9" fmla="*/ 0 w 2304115"/>
              <a:gd name="connsiteY9" fmla="*/ 317228 h 3519376"/>
              <a:gd name="connsiteX10" fmla="*/ 588398 w 2304115"/>
              <a:gd name="connsiteY10" fmla="*/ 0 h 3519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04115" h="3519376">
                <a:moveTo>
                  <a:pt x="588398" y="0"/>
                </a:moveTo>
                <a:lnTo>
                  <a:pt x="2304115" y="0"/>
                </a:lnTo>
                <a:cubicBezTo>
                  <a:pt x="2048157" y="0"/>
                  <a:pt x="1840661" y="111869"/>
                  <a:pt x="1840661" y="249866"/>
                </a:cubicBezTo>
                <a:lnTo>
                  <a:pt x="1840661" y="3519376"/>
                </a:lnTo>
                <a:lnTo>
                  <a:pt x="1815018" y="3519376"/>
                </a:lnTo>
                <a:lnTo>
                  <a:pt x="907509" y="3112812"/>
                </a:lnTo>
                <a:lnTo>
                  <a:pt x="18373" y="3511145"/>
                </a:lnTo>
                <a:lnTo>
                  <a:pt x="11954" y="3499998"/>
                </a:lnTo>
                <a:cubicBezTo>
                  <a:pt x="4116" y="3479347"/>
                  <a:pt x="0" y="3457965"/>
                  <a:pt x="0" y="3436065"/>
                </a:cubicBezTo>
                <a:lnTo>
                  <a:pt x="0" y="317228"/>
                </a:lnTo>
                <a:cubicBezTo>
                  <a:pt x="0" y="142028"/>
                  <a:pt x="263435" y="0"/>
                  <a:pt x="588398" y="0"/>
                </a:cubicBezTo>
                <a:close/>
              </a:path>
            </a:pathLst>
          </a:custGeom>
          <a:gradFill flip="none" rotWithShape="1">
            <a:gsLst>
              <a:gs pos="2000">
                <a:schemeClr val="bg2"/>
              </a:gs>
              <a:gs pos="82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CR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26DB9AC5-646E-FDE5-9343-160B4B73E726}"/>
              </a:ext>
            </a:extLst>
          </p:cNvPr>
          <p:cNvSpPr/>
          <p:nvPr/>
        </p:nvSpPr>
        <p:spPr>
          <a:xfrm>
            <a:off x="6827327" y="6289298"/>
            <a:ext cx="3925178" cy="168109"/>
          </a:xfrm>
          <a:prstGeom prst="ellipse">
            <a:avLst/>
          </a:prstGeom>
          <a:gradFill flip="none" rotWithShape="1">
            <a:gsLst>
              <a:gs pos="78000">
                <a:schemeClr val="bg1">
                  <a:lumMod val="75000"/>
                  <a:alpha val="63000"/>
                </a:schemeClr>
              </a:gs>
              <a:gs pos="8000">
                <a:schemeClr val="tx1"/>
              </a:gs>
            </a:gsLst>
            <a:lin ang="0" scaled="1"/>
            <a:tileRect/>
          </a:gradFill>
          <a:ln>
            <a:noFill/>
          </a:ln>
          <a:effectLst>
            <a:softEdge rad="38100"/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B571AF7C-EC8D-4BBC-03A8-9800B9DAF94B}"/>
              </a:ext>
            </a:extLst>
          </p:cNvPr>
          <p:cNvSpPr txBox="1"/>
          <p:nvPr/>
        </p:nvSpPr>
        <p:spPr>
          <a:xfrm>
            <a:off x="7205176" y="1910203"/>
            <a:ext cx="2695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400" b="1" dirty="0"/>
              <a:t>Concurso Interno</a:t>
            </a:r>
          </a:p>
        </p:txBody>
      </p:sp>
      <p:pic>
        <p:nvPicPr>
          <p:cNvPr id="36" name="Gráfico 35" descr="Seguir con relleno sólido">
            <a:extLst>
              <a:ext uri="{FF2B5EF4-FFF2-40B4-BE49-F238E27FC236}">
                <a16:creationId xmlns:a16="http://schemas.microsoft.com/office/drawing/2014/main" id="{9B742C6D-85DE-8A5A-6E24-117148C48B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50980" y="5430560"/>
            <a:ext cx="534549" cy="534549"/>
          </a:xfrm>
          <a:prstGeom prst="rect">
            <a:avLst/>
          </a:prstGeom>
        </p:spPr>
      </p:pic>
      <p:pic>
        <p:nvPicPr>
          <p:cNvPr id="38" name="Gráfico 37" descr="Seguir con relleno sólido">
            <a:extLst>
              <a:ext uri="{FF2B5EF4-FFF2-40B4-BE49-F238E27FC236}">
                <a16:creationId xmlns:a16="http://schemas.microsoft.com/office/drawing/2014/main" id="{39A0DB34-34DF-5DAB-40F0-D34E55AB4C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27166" y="5279371"/>
            <a:ext cx="534549" cy="534549"/>
          </a:xfrm>
          <a:prstGeom prst="rect">
            <a:avLst/>
          </a:prstGeom>
        </p:spPr>
      </p:pic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FC0F5CCA-3AE2-1D3E-4913-4ADE07D50D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700090"/>
              </p:ext>
            </p:extLst>
          </p:nvPr>
        </p:nvGraphicFramePr>
        <p:xfrm>
          <a:off x="6918205" y="2665283"/>
          <a:ext cx="3332054" cy="188355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788841">
                  <a:extLst>
                    <a:ext uri="{9D8B030D-6E8A-4147-A177-3AD203B41FA5}">
                      <a16:colId xmlns:a16="http://schemas.microsoft.com/office/drawing/2014/main" val="1512537931"/>
                    </a:ext>
                  </a:extLst>
                </a:gridCol>
                <a:gridCol w="1627396">
                  <a:extLst>
                    <a:ext uri="{9D8B030D-6E8A-4147-A177-3AD203B41FA5}">
                      <a16:colId xmlns:a16="http://schemas.microsoft.com/office/drawing/2014/main" val="1636891561"/>
                    </a:ext>
                  </a:extLst>
                </a:gridCol>
                <a:gridCol w="915817">
                  <a:extLst>
                    <a:ext uri="{9D8B030D-6E8A-4147-A177-3AD203B41FA5}">
                      <a16:colId xmlns:a16="http://schemas.microsoft.com/office/drawing/2014/main" val="2051757743"/>
                    </a:ext>
                  </a:extLst>
                </a:gridCol>
              </a:tblGrid>
              <a:tr h="376711"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>
                          <a:effectLst/>
                        </a:rPr>
                        <a:t>Número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 dirty="0">
                          <a:effectLst/>
                        </a:rPr>
                        <a:t>Puesto 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>
                          <a:effectLst/>
                        </a:rPr>
                        <a:t>Estado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718894"/>
                  </a:ext>
                </a:extLst>
              </a:tr>
              <a:tr h="376711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001-2023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Supervisor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4486512"/>
                  </a:ext>
                </a:extLst>
              </a:tr>
              <a:tr h="376711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002-2023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Analista en Gestión de calidad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Nulo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654068"/>
                  </a:ext>
                </a:extLst>
              </a:tr>
              <a:tr h="376711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003-2023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Asistente Administrativo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302602"/>
                  </a:ext>
                </a:extLst>
              </a:tr>
              <a:tr h="376711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004-2023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Plaza de 40 horas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Finalizado 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50761763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89CB679A-ABA8-EB83-A036-6EC04B28CF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048026"/>
              </p:ext>
            </p:extLst>
          </p:nvPr>
        </p:nvGraphicFramePr>
        <p:xfrm>
          <a:off x="1768000" y="2408949"/>
          <a:ext cx="3172967" cy="3072851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741401">
                  <a:extLst>
                    <a:ext uri="{9D8B030D-6E8A-4147-A177-3AD203B41FA5}">
                      <a16:colId xmlns:a16="http://schemas.microsoft.com/office/drawing/2014/main" val="3214479281"/>
                    </a:ext>
                  </a:extLst>
                </a:gridCol>
                <a:gridCol w="1599493">
                  <a:extLst>
                    <a:ext uri="{9D8B030D-6E8A-4147-A177-3AD203B41FA5}">
                      <a16:colId xmlns:a16="http://schemas.microsoft.com/office/drawing/2014/main" val="3741467428"/>
                    </a:ext>
                  </a:extLst>
                </a:gridCol>
                <a:gridCol w="832073">
                  <a:extLst>
                    <a:ext uri="{9D8B030D-6E8A-4147-A177-3AD203B41FA5}">
                      <a16:colId xmlns:a16="http://schemas.microsoft.com/office/drawing/2014/main" val="3325502653"/>
                    </a:ext>
                  </a:extLst>
                </a:gridCol>
              </a:tblGrid>
              <a:tr h="255768"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>
                          <a:effectLst/>
                        </a:rPr>
                        <a:t>Número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 dirty="0">
                          <a:effectLst/>
                        </a:rPr>
                        <a:t>Puesto 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>
                          <a:effectLst/>
                        </a:rPr>
                        <a:t>Estado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2565535"/>
                  </a:ext>
                </a:extLst>
              </a:tr>
              <a:tr h="255768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001-2023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Profesional en Ciberseguridad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Infructuoso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0956725"/>
                  </a:ext>
                </a:extLst>
              </a:tr>
              <a:tr h="255768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002-2023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Auxiliar Contabilidad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22120"/>
                  </a:ext>
                </a:extLst>
              </a:tr>
              <a:tr h="255768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003-2023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Gestor de Capital Humano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9531420"/>
                  </a:ext>
                </a:extLst>
              </a:tr>
              <a:tr h="255768"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1" u="none" strike="noStrike" dirty="0">
                          <a:effectLst/>
                        </a:rPr>
                        <a:t>004-2023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Profesional en desarrollo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1" u="none" strike="noStrike">
                          <a:effectLst/>
                        </a:rPr>
                        <a:t>Infructuoso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61047"/>
                  </a:ext>
                </a:extLst>
              </a:tr>
              <a:tr h="255768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005-2023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Profesional en Ciberseguridad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150341"/>
                  </a:ext>
                </a:extLst>
              </a:tr>
              <a:tr h="511535">
                <a:tc>
                  <a:txBody>
                    <a:bodyPr/>
                    <a:lstStyle/>
                    <a:p>
                      <a:pPr algn="l" fontAlgn="ctr"/>
                      <a:r>
                        <a:rPr lang="es-CR" sz="1100" b="1" u="none" strike="noStrike" dirty="0">
                          <a:effectLst/>
                        </a:rPr>
                        <a:t>006-2023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Profesional en Administrador en sitio web, y desarrollo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1" u="none" strike="noStrike">
                          <a:effectLst/>
                        </a:rPr>
                        <a:t>Infructuoso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9120360"/>
                  </a:ext>
                </a:extLst>
              </a:tr>
              <a:tr h="255768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007-2023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Profesional en desarrollo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3246581"/>
                  </a:ext>
                </a:extLst>
              </a:tr>
              <a:tr h="255768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008-2023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Gestor  de Control Interno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Finalizado 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816497305"/>
                  </a:ext>
                </a:extLst>
              </a:tr>
            </a:tbl>
          </a:graphicData>
        </a:graphic>
      </p:graphicFrame>
      <p:sp>
        <p:nvSpPr>
          <p:cNvPr id="8" name="Rectángulo 7">
            <a:extLst>
              <a:ext uri="{FF2B5EF4-FFF2-40B4-BE49-F238E27FC236}">
                <a16:creationId xmlns:a16="http://schemas.microsoft.com/office/drawing/2014/main" id="{B5013B0C-D9F3-8730-62ED-7E26D6CE8E2D}"/>
              </a:ext>
            </a:extLst>
          </p:cNvPr>
          <p:cNvSpPr/>
          <p:nvPr/>
        </p:nvSpPr>
        <p:spPr>
          <a:xfrm>
            <a:off x="339930" y="208496"/>
            <a:ext cx="9940797" cy="1200329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s-ES" sz="3600" b="1" cap="none" spc="0" dirty="0">
                <a:ln/>
                <a:solidFill>
                  <a:srgbClr val="041F82"/>
                </a:solidFill>
              </a:rPr>
              <a:t>Cantidad de concursos realizados en el periodo 2023</a:t>
            </a:r>
          </a:p>
        </p:txBody>
      </p:sp>
      <p:pic>
        <p:nvPicPr>
          <p:cNvPr id="9" name="Imagen 8" descr="Logotipo&#10;&#10;El contenido generado por IA puede ser incorrecto.">
            <a:extLst>
              <a:ext uri="{FF2B5EF4-FFF2-40B4-BE49-F238E27FC236}">
                <a16:creationId xmlns:a16="http://schemas.microsoft.com/office/drawing/2014/main" id="{495B9D3A-B934-9512-985B-A0848D5821A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27" y="-184534"/>
            <a:ext cx="1773850" cy="177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7008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20000">
              <a:schemeClr val="bg1"/>
            </a:gs>
            <a:gs pos="62000">
              <a:schemeClr val="bg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04F230-B5A3-9EF1-CACF-B8A83E6F0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ángulo 27">
            <a:extLst>
              <a:ext uri="{FF2B5EF4-FFF2-40B4-BE49-F238E27FC236}">
                <a16:creationId xmlns:a16="http://schemas.microsoft.com/office/drawing/2014/main" id="{E4B31CAF-88C6-EA2A-B161-112C229DB7C0}"/>
              </a:ext>
            </a:extLst>
          </p:cNvPr>
          <p:cNvSpPr/>
          <p:nvPr/>
        </p:nvSpPr>
        <p:spPr>
          <a:xfrm>
            <a:off x="8334660" y="1339190"/>
            <a:ext cx="2456245" cy="4262393"/>
          </a:xfrm>
          <a:prstGeom prst="rect">
            <a:avLst/>
          </a:prstGeom>
          <a:solidFill>
            <a:srgbClr val="041F8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9B35FC6-6A62-1D7D-6AB6-65B25C3FAC72}"/>
              </a:ext>
            </a:extLst>
          </p:cNvPr>
          <p:cNvSpPr/>
          <p:nvPr/>
        </p:nvSpPr>
        <p:spPr>
          <a:xfrm>
            <a:off x="3124745" y="1394127"/>
            <a:ext cx="2347894" cy="4262393"/>
          </a:xfrm>
          <a:prstGeom prst="rect">
            <a:avLst/>
          </a:prstGeom>
          <a:solidFill>
            <a:srgbClr val="C092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9CB65F5-C26B-4D53-D60F-C6A27AC03601}"/>
              </a:ext>
            </a:extLst>
          </p:cNvPr>
          <p:cNvSpPr/>
          <p:nvPr/>
        </p:nvSpPr>
        <p:spPr>
          <a:xfrm>
            <a:off x="388079" y="1216818"/>
            <a:ext cx="452163" cy="7236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63500" dist="2286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E695EBD-2FFF-D31B-D215-A281D9B4509D}"/>
              </a:ext>
            </a:extLst>
          </p:cNvPr>
          <p:cNvSpPr/>
          <p:nvPr/>
        </p:nvSpPr>
        <p:spPr>
          <a:xfrm rot="292808">
            <a:off x="-364100" y="1869813"/>
            <a:ext cx="11788801" cy="391885"/>
          </a:xfrm>
          <a:prstGeom prst="rect">
            <a:avLst/>
          </a:prstGeom>
          <a:gradFill flip="none" rotWithShape="1">
            <a:gsLst>
              <a:gs pos="88000">
                <a:schemeClr val="tx1">
                  <a:lumMod val="50000"/>
                  <a:lumOff val="50000"/>
                  <a:alpha val="51000"/>
                </a:schemeClr>
              </a:gs>
              <a:gs pos="64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  <a:effectLst>
            <a:softEdge rad="50800"/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B4CB01-0601-73CB-D8DD-8ACDDB1EF1F9}"/>
              </a:ext>
            </a:extLst>
          </p:cNvPr>
          <p:cNvSpPr/>
          <p:nvPr/>
        </p:nvSpPr>
        <p:spPr>
          <a:xfrm>
            <a:off x="-583028" y="1394128"/>
            <a:ext cx="11841539" cy="391885"/>
          </a:xfrm>
          <a:prstGeom prst="rect">
            <a:avLst/>
          </a:prstGeom>
          <a:gradFill flip="none" rotWithShape="1">
            <a:gsLst>
              <a:gs pos="43000">
                <a:schemeClr val="bg1">
                  <a:lumMod val="95000"/>
                </a:schemeClr>
              </a:gs>
              <a:gs pos="66104">
                <a:schemeClr val="bg1">
                  <a:lumMod val="65000"/>
                </a:schemeClr>
              </a:gs>
              <a:gs pos="88000">
                <a:schemeClr val="tx1">
                  <a:lumMod val="65000"/>
                  <a:lumOff val="35000"/>
                </a:schemeClr>
              </a:gs>
              <a:gs pos="32000">
                <a:schemeClr val="bg1"/>
              </a:gs>
              <a:gs pos="9000">
                <a:schemeClr val="tx2"/>
              </a:gs>
            </a:gsLst>
            <a:lin ang="5400000" scaled="1"/>
            <a:tileRect/>
          </a:gradFill>
          <a:ln>
            <a:noFill/>
          </a:ln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" name="Elipse 2">
            <a:extLst>
              <a:ext uri="{FF2B5EF4-FFF2-40B4-BE49-F238E27FC236}">
                <a16:creationId xmlns:a16="http://schemas.microsoft.com/office/drawing/2014/main" id="{E91C4898-C871-4573-E0EE-89B40E8037EA}"/>
              </a:ext>
            </a:extLst>
          </p:cNvPr>
          <p:cNvSpPr/>
          <p:nvPr/>
        </p:nvSpPr>
        <p:spPr>
          <a:xfrm>
            <a:off x="11791499" y="1349826"/>
            <a:ext cx="170121" cy="46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16" name="Forma libre: forma 15">
            <a:extLst>
              <a:ext uri="{FF2B5EF4-FFF2-40B4-BE49-F238E27FC236}">
                <a16:creationId xmlns:a16="http://schemas.microsoft.com/office/drawing/2014/main" id="{0FA68BEB-83A8-8142-3C62-A65A61214EDF}"/>
              </a:ext>
            </a:extLst>
          </p:cNvPr>
          <p:cNvSpPr/>
          <p:nvPr/>
        </p:nvSpPr>
        <p:spPr>
          <a:xfrm>
            <a:off x="1639337" y="1394128"/>
            <a:ext cx="4214754" cy="4825917"/>
          </a:xfrm>
          <a:custGeom>
            <a:avLst/>
            <a:gdLst>
              <a:gd name="connsiteX0" fmla="*/ 588398 w 2304115"/>
              <a:gd name="connsiteY0" fmla="*/ 0 h 3519376"/>
              <a:gd name="connsiteX1" fmla="*/ 2304115 w 2304115"/>
              <a:gd name="connsiteY1" fmla="*/ 0 h 3519376"/>
              <a:gd name="connsiteX2" fmla="*/ 1840661 w 2304115"/>
              <a:gd name="connsiteY2" fmla="*/ 249866 h 3519376"/>
              <a:gd name="connsiteX3" fmla="*/ 1840661 w 2304115"/>
              <a:gd name="connsiteY3" fmla="*/ 3519376 h 3519376"/>
              <a:gd name="connsiteX4" fmla="*/ 1815018 w 2304115"/>
              <a:gd name="connsiteY4" fmla="*/ 3519376 h 3519376"/>
              <a:gd name="connsiteX5" fmla="*/ 907509 w 2304115"/>
              <a:gd name="connsiteY5" fmla="*/ 3112812 h 3519376"/>
              <a:gd name="connsiteX6" fmla="*/ 18373 w 2304115"/>
              <a:gd name="connsiteY6" fmla="*/ 3511145 h 3519376"/>
              <a:gd name="connsiteX7" fmla="*/ 11954 w 2304115"/>
              <a:gd name="connsiteY7" fmla="*/ 3499998 h 3519376"/>
              <a:gd name="connsiteX8" fmla="*/ 0 w 2304115"/>
              <a:gd name="connsiteY8" fmla="*/ 3436065 h 3519376"/>
              <a:gd name="connsiteX9" fmla="*/ 0 w 2304115"/>
              <a:gd name="connsiteY9" fmla="*/ 317228 h 3519376"/>
              <a:gd name="connsiteX10" fmla="*/ 588398 w 2304115"/>
              <a:gd name="connsiteY10" fmla="*/ 0 h 3519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04115" h="3519376">
                <a:moveTo>
                  <a:pt x="588398" y="0"/>
                </a:moveTo>
                <a:lnTo>
                  <a:pt x="2304115" y="0"/>
                </a:lnTo>
                <a:cubicBezTo>
                  <a:pt x="2048157" y="0"/>
                  <a:pt x="1840661" y="111869"/>
                  <a:pt x="1840661" y="249866"/>
                </a:cubicBezTo>
                <a:lnTo>
                  <a:pt x="1840661" y="3519376"/>
                </a:lnTo>
                <a:lnTo>
                  <a:pt x="1815018" y="3519376"/>
                </a:lnTo>
                <a:lnTo>
                  <a:pt x="907509" y="3112812"/>
                </a:lnTo>
                <a:lnTo>
                  <a:pt x="18373" y="3511145"/>
                </a:lnTo>
                <a:lnTo>
                  <a:pt x="11954" y="3499998"/>
                </a:lnTo>
                <a:cubicBezTo>
                  <a:pt x="4116" y="3479347"/>
                  <a:pt x="0" y="3457965"/>
                  <a:pt x="0" y="3436065"/>
                </a:cubicBezTo>
                <a:lnTo>
                  <a:pt x="0" y="317228"/>
                </a:lnTo>
                <a:cubicBezTo>
                  <a:pt x="0" y="142028"/>
                  <a:pt x="263435" y="0"/>
                  <a:pt x="588398" y="0"/>
                </a:cubicBezTo>
                <a:close/>
              </a:path>
            </a:pathLst>
          </a:custGeom>
          <a:gradFill flip="none" rotWithShape="1">
            <a:gsLst>
              <a:gs pos="2000">
                <a:srgbClr val="FFFF00"/>
              </a:gs>
              <a:gs pos="71000">
                <a:srgbClr val="EEB5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CR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3BD4809-22C9-CD2B-0C43-9089DC551CC1}"/>
              </a:ext>
            </a:extLst>
          </p:cNvPr>
          <p:cNvSpPr txBox="1"/>
          <p:nvPr/>
        </p:nvSpPr>
        <p:spPr>
          <a:xfrm>
            <a:off x="1995240" y="1883109"/>
            <a:ext cx="2580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400" b="1" dirty="0"/>
              <a:t>Concurso Mixto</a:t>
            </a:r>
          </a:p>
        </p:txBody>
      </p:sp>
      <p:sp>
        <p:nvSpPr>
          <p:cNvPr id="22" name="Elipse 21">
            <a:extLst>
              <a:ext uri="{FF2B5EF4-FFF2-40B4-BE49-F238E27FC236}">
                <a16:creationId xmlns:a16="http://schemas.microsoft.com/office/drawing/2014/main" id="{40B7ED7B-BF24-0A5D-86FE-5F3A2B0B4E2D}"/>
              </a:ext>
            </a:extLst>
          </p:cNvPr>
          <p:cNvSpPr/>
          <p:nvPr/>
        </p:nvSpPr>
        <p:spPr>
          <a:xfrm>
            <a:off x="1556447" y="6393463"/>
            <a:ext cx="3808227" cy="168109"/>
          </a:xfrm>
          <a:prstGeom prst="ellipse">
            <a:avLst/>
          </a:prstGeom>
          <a:gradFill flip="none" rotWithShape="1">
            <a:gsLst>
              <a:gs pos="78000">
                <a:schemeClr val="bg1">
                  <a:lumMod val="75000"/>
                  <a:alpha val="63000"/>
                </a:schemeClr>
              </a:gs>
              <a:gs pos="8000">
                <a:schemeClr val="tx1"/>
              </a:gs>
            </a:gsLst>
            <a:lin ang="0" scaled="1"/>
            <a:tileRect/>
          </a:gradFill>
          <a:ln>
            <a:noFill/>
          </a:ln>
          <a:effectLst>
            <a:softEdge rad="38100"/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9" name="Forma libre: forma 28">
            <a:extLst>
              <a:ext uri="{FF2B5EF4-FFF2-40B4-BE49-F238E27FC236}">
                <a16:creationId xmlns:a16="http://schemas.microsoft.com/office/drawing/2014/main" id="{9CF2698C-DDC7-EC0D-AF6C-48AD42F11D3E}"/>
              </a:ext>
            </a:extLst>
          </p:cNvPr>
          <p:cNvSpPr/>
          <p:nvPr/>
        </p:nvSpPr>
        <p:spPr>
          <a:xfrm>
            <a:off x="6849253" y="1339191"/>
            <a:ext cx="4409258" cy="4825917"/>
          </a:xfrm>
          <a:custGeom>
            <a:avLst/>
            <a:gdLst>
              <a:gd name="connsiteX0" fmla="*/ 588398 w 2304115"/>
              <a:gd name="connsiteY0" fmla="*/ 0 h 3519376"/>
              <a:gd name="connsiteX1" fmla="*/ 2304115 w 2304115"/>
              <a:gd name="connsiteY1" fmla="*/ 0 h 3519376"/>
              <a:gd name="connsiteX2" fmla="*/ 1840661 w 2304115"/>
              <a:gd name="connsiteY2" fmla="*/ 249866 h 3519376"/>
              <a:gd name="connsiteX3" fmla="*/ 1840661 w 2304115"/>
              <a:gd name="connsiteY3" fmla="*/ 3519376 h 3519376"/>
              <a:gd name="connsiteX4" fmla="*/ 1815018 w 2304115"/>
              <a:gd name="connsiteY4" fmla="*/ 3519376 h 3519376"/>
              <a:gd name="connsiteX5" fmla="*/ 907509 w 2304115"/>
              <a:gd name="connsiteY5" fmla="*/ 3112812 h 3519376"/>
              <a:gd name="connsiteX6" fmla="*/ 18373 w 2304115"/>
              <a:gd name="connsiteY6" fmla="*/ 3511145 h 3519376"/>
              <a:gd name="connsiteX7" fmla="*/ 11954 w 2304115"/>
              <a:gd name="connsiteY7" fmla="*/ 3499998 h 3519376"/>
              <a:gd name="connsiteX8" fmla="*/ 0 w 2304115"/>
              <a:gd name="connsiteY8" fmla="*/ 3436065 h 3519376"/>
              <a:gd name="connsiteX9" fmla="*/ 0 w 2304115"/>
              <a:gd name="connsiteY9" fmla="*/ 317228 h 3519376"/>
              <a:gd name="connsiteX10" fmla="*/ 588398 w 2304115"/>
              <a:gd name="connsiteY10" fmla="*/ 0 h 3519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04115" h="3519376">
                <a:moveTo>
                  <a:pt x="588398" y="0"/>
                </a:moveTo>
                <a:lnTo>
                  <a:pt x="2304115" y="0"/>
                </a:lnTo>
                <a:cubicBezTo>
                  <a:pt x="2048157" y="0"/>
                  <a:pt x="1840661" y="111869"/>
                  <a:pt x="1840661" y="249866"/>
                </a:cubicBezTo>
                <a:lnTo>
                  <a:pt x="1840661" y="3519376"/>
                </a:lnTo>
                <a:lnTo>
                  <a:pt x="1815018" y="3519376"/>
                </a:lnTo>
                <a:lnTo>
                  <a:pt x="907509" y="3112812"/>
                </a:lnTo>
                <a:lnTo>
                  <a:pt x="18373" y="3511145"/>
                </a:lnTo>
                <a:lnTo>
                  <a:pt x="11954" y="3499998"/>
                </a:lnTo>
                <a:cubicBezTo>
                  <a:pt x="4116" y="3479347"/>
                  <a:pt x="0" y="3457965"/>
                  <a:pt x="0" y="3436065"/>
                </a:cubicBezTo>
                <a:lnTo>
                  <a:pt x="0" y="317228"/>
                </a:lnTo>
                <a:cubicBezTo>
                  <a:pt x="0" y="142028"/>
                  <a:pt x="263435" y="0"/>
                  <a:pt x="588398" y="0"/>
                </a:cubicBezTo>
                <a:close/>
              </a:path>
            </a:pathLst>
          </a:custGeom>
          <a:gradFill flip="none" rotWithShape="1">
            <a:gsLst>
              <a:gs pos="2000">
                <a:srgbClr val="B9C8FD"/>
              </a:gs>
              <a:gs pos="82000">
                <a:srgbClr val="0630CC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CR"/>
          </a:p>
        </p:txBody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4F9202-14C1-6465-234F-F21A0A843386}"/>
              </a:ext>
            </a:extLst>
          </p:cNvPr>
          <p:cNvSpPr/>
          <p:nvPr/>
        </p:nvSpPr>
        <p:spPr>
          <a:xfrm>
            <a:off x="6827327" y="6289298"/>
            <a:ext cx="3925178" cy="168109"/>
          </a:xfrm>
          <a:prstGeom prst="ellipse">
            <a:avLst/>
          </a:prstGeom>
          <a:gradFill flip="none" rotWithShape="1">
            <a:gsLst>
              <a:gs pos="78000">
                <a:schemeClr val="bg1">
                  <a:lumMod val="75000"/>
                  <a:alpha val="63000"/>
                </a:schemeClr>
              </a:gs>
              <a:gs pos="8000">
                <a:schemeClr val="tx1"/>
              </a:gs>
            </a:gsLst>
            <a:lin ang="0" scaled="1"/>
            <a:tileRect/>
          </a:gradFill>
          <a:ln>
            <a:noFill/>
          </a:ln>
          <a:effectLst>
            <a:softEdge rad="38100"/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C1D27BD1-DE63-9C12-71E7-8BFA95E758E6}"/>
              </a:ext>
            </a:extLst>
          </p:cNvPr>
          <p:cNvSpPr txBox="1"/>
          <p:nvPr/>
        </p:nvSpPr>
        <p:spPr>
          <a:xfrm>
            <a:off x="7205176" y="1910203"/>
            <a:ext cx="26958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sz="2400" b="1" dirty="0"/>
              <a:t>Concurso Interno</a:t>
            </a:r>
          </a:p>
        </p:txBody>
      </p:sp>
      <p:pic>
        <p:nvPicPr>
          <p:cNvPr id="36" name="Gráfico 35" descr="Seguir con relleno sólido">
            <a:extLst>
              <a:ext uri="{FF2B5EF4-FFF2-40B4-BE49-F238E27FC236}">
                <a16:creationId xmlns:a16="http://schemas.microsoft.com/office/drawing/2014/main" id="{B95FC4D6-8DF5-7702-AC00-32386F61FF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50980" y="5430560"/>
            <a:ext cx="534549" cy="534549"/>
          </a:xfrm>
          <a:prstGeom prst="rect">
            <a:avLst/>
          </a:prstGeom>
        </p:spPr>
      </p:pic>
      <p:pic>
        <p:nvPicPr>
          <p:cNvPr id="38" name="Gráfico 37" descr="Seguir con relleno sólido">
            <a:extLst>
              <a:ext uri="{FF2B5EF4-FFF2-40B4-BE49-F238E27FC236}">
                <a16:creationId xmlns:a16="http://schemas.microsoft.com/office/drawing/2014/main" id="{F73DA876-AF33-E090-98B0-72B7E6820B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27166" y="5279371"/>
            <a:ext cx="534549" cy="534549"/>
          </a:xfrm>
          <a:prstGeom prst="rect">
            <a:avLst/>
          </a:prstGeom>
        </p:spPr>
      </p:pic>
      <p:graphicFrame>
        <p:nvGraphicFramePr>
          <p:cNvPr id="8" name="Tabla 7">
            <a:extLst>
              <a:ext uri="{FF2B5EF4-FFF2-40B4-BE49-F238E27FC236}">
                <a16:creationId xmlns:a16="http://schemas.microsoft.com/office/drawing/2014/main" id="{29D20901-7065-DC26-96AF-360BD1DAF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676394"/>
              </p:ext>
            </p:extLst>
          </p:nvPr>
        </p:nvGraphicFramePr>
        <p:xfrm>
          <a:off x="1766057" y="2421940"/>
          <a:ext cx="3126785" cy="3042060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640259">
                  <a:extLst>
                    <a:ext uri="{9D8B030D-6E8A-4147-A177-3AD203B41FA5}">
                      <a16:colId xmlns:a16="http://schemas.microsoft.com/office/drawing/2014/main" val="2805677745"/>
                    </a:ext>
                  </a:extLst>
                </a:gridCol>
                <a:gridCol w="1475873">
                  <a:extLst>
                    <a:ext uri="{9D8B030D-6E8A-4147-A177-3AD203B41FA5}">
                      <a16:colId xmlns:a16="http://schemas.microsoft.com/office/drawing/2014/main" val="1599346799"/>
                    </a:ext>
                  </a:extLst>
                </a:gridCol>
                <a:gridCol w="1010653">
                  <a:extLst>
                    <a:ext uri="{9D8B030D-6E8A-4147-A177-3AD203B41FA5}">
                      <a16:colId xmlns:a16="http://schemas.microsoft.com/office/drawing/2014/main" val="2066832094"/>
                    </a:ext>
                  </a:extLst>
                </a:gridCol>
              </a:tblGrid>
              <a:tr h="273895"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>
                          <a:effectLst/>
                        </a:rPr>
                        <a:t>Número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>
                          <a:effectLst/>
                        </a:rPr>
                        <a:t>Puesto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>
                          <a:effectLst/>
                        </a:rPr>
                        <a:t>Estado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3281444"/>
                  </a:ext>
                </a:extLst>
              </a:tr>
              <a:tr h="273895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001-2024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Profesional en TI 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Infructoso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0546646"/>
                  </a:ext>
                </a:extLst>
              </a:tr>
              <a:tr h="273895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002-2024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Gestor de Finanzas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9253237"/>
                  </a:ext>
                </a:extLst>
              </a:tr>
              <a:tr h="273895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003-2024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Técnico electrómecanica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4150815"/>
                  </a:ext>
                </a:extLst>
              </a:tr>
              <a:tr h="547790"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1" u="none" strike="noStrike">
                          <a:effectLst/>
                        </a:rPr>
                        <a:t>004-2024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1" u="none" strike="noStrike">
                          <a:effectLst/>
                        </a:rPr>
                        <a:t>Desarrollar en sistema de información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326323"/>
                  </a:ext>
                </a:extLst>
              </a:tr>
              <a:tr h="273895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005-2024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Profesional en CH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Desierto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7402511"/>
                  </a:ext>
                </a:extLst>
              </a:tr>
              <a:tr h="273895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006-2024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Coordinador de TI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Desierto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3119181"/>
                  </a:ext>
                </a:extLst>
              </a:tr>
              <a:tr h="273895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007-2024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Profesional en CH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6852103"/>
                  </a:ext>
                </a:extLst>
              </a:tr>
              <a:tr h="273895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008-2024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Coordinador de TI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Análisis de Pruebas psicométricas 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981562927"/>
                  </a:ext>
                </a:extLst>
              </a:tr>
            </a:tbl>
          </a:graphicData>
        </a:graphic>
      </p:graphicFrame>
      <p:graphicFrame>
        <p:nvGraphicFramePr>
          <p:cNvPr id="9" name="Tabla 8">
            <a:extLst>
              <a:ext uri="{FF2B5EF4-FFF2-40B4-BE49-F238E27FC236}">
                <a16:creationId xmlns:a16="http://schemas.microsoft.com/office/drawing/2014/main" id="{343997C0-53D6-FB24-AF84-9460409004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560592"/>
              </p:ext>
            </p:extLst>
          </p:nvPr>
        </p:nvGraphicFramePr>
        <p:xfrm>
          <a:off x="7079799" y="2578942"/>
          <a:ext cx="3171105" cy="2679152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645960">
                  <a:extLst>
                    <a:ext uri="{9D8B030D-6E8A-4147-A177-3AD203B41FA5}">
                      <a16:colId xmlns:a16="http://schemas.microsoft.com/office/drawing/2014/main" val="2070743320"/>
                    </a:ext>
                  </a:extLst>
                </a:gridCol>
                <a:gridCol w="1461090">
                  <a:extLst>
                    <a:ext uri="{9D8B030D-6E8A-4147-A177-3AD203B41FA5}">
                      <a16:colId xmlns:a16="http://schemas.microsoft.com/office/drawing/2014/main" val="2110872240"/>
                    </a:ext>
                  </a:extLst>
                </a:gridCol>
                <a:gridCol w="1064055">
                  <a:extLst>
                    <a:ext uri="{9D8B030D-6E8A-4147-A177-3AD203B41FA5}">
                      <a16:colId xmlns:a16="http://schemas.microsoft.com/office/drawing/2014/main" val="2186409577"/>
                    </a:ext>
                  </a:extLst>
                </a:gridCol>
              </a:tblGrid>
              <a:tr h="254854"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>
                          <a:effectLst/>
                        </a:rPr>
                        <a:t>Número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>
                          <a:effectLst/>
                        </a:rPr>
                        <a:t>Puesto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R" sz="1100" b="1" u="none" strike="noStrike" dirty="0">
                          <a:effectLst/>
                        </a:rPr>
                        <a:t>Estado 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3977819"/>
                  </a:ext>
                </a:extLst>
              </a:tr>
              <a:tr h="290173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001-2024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Gestor de Tesorería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4226815"/>
                  </a:ext>
                </a:extLst>
              </a:tr>
              <a:tr h="290173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002-2024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Auxiliar Financiero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031910"/>
                  </a:ext>
                </a:extLst>
              </a:tr>
              <a:tr h="290173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003-2024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Agentes de percepción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Infructuoso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1047960"/>
                  </a:ext>
                </a:extLst>
              </a:tr>
              <a:tr h="290173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004-2024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Agentes de percepción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9031596"/>
                  </a:ext>
                </a:extLst>
              </a:tr>
              <a:tr h="290173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005-2024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Analista de Calidad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Medida cautelar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7567738"/>
                  </a:ext>
                </a:extLst>
              </a:tr>
              <a:tr h="290173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006-2024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Plazas de 40-48 horas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631266"/>
                  </a:ext>
                </a:extLst>
              </a:tr>
              <a:tr h="290173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007-2024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Analista de Calidad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Finalizado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5944421"/>
                  </a:ext>
                </a:extLst>
              </a:tr>
              <a:tr h="290173"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008-2024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>
                          <a:effectLst/>
                        </a:rPr>
                        <a:t>Auxiliar de Calidad </a:t>
                      </a:r>
                      <a:endParaRPr lang="es-CR" sz="11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R" sz="1100" b="1" u="none" strike="noStrike" dirty="0">
                          <a:effectLst/>
                        </a:rPr>
                        <a:t>Informe final</a:t>
                      </a:r>
                      <a:endParaRPr lang="es-CR" sz="11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098804583"/>
                  </a:ext>
                </a:extLst>
              </a:tr>
            </a:tbl>
          </a:graphicData>
        </a:graphic>
      </p:graphicFrame>
      <p:sp>
        <p:nvSpPr>
          <p:cNvPr id="10" name="Rectángulo 9">
            <a:extLst>
              <a:ext uri="{FF2B5EF4-FFF2-40B4-BE49-F238E27FC236}">
                <a16:creationId xmlns:a16="http://schemas.microsoft.com/office/drawing/2014/main" id="{5D0F2DB6-461B-F741-E4DF-EBD64B073A3A}"/>
              </a:ext>
            </a:extLst>
          </p:cNvPr>
          <p:cNvSpPr/>
          <p:nvPr/>
        </p:nvSpPr>
        <p:spPr>
          <a:xfrm>
            <a:off x="339930" y="208496"/>
            <a:ext cx="9940797" cy="1200329"/>
          </a:xfrm>
          <a:prstGeom prst="rect">
            <a:avLst/>
          </a:prstGeom>
          <a:noFill/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s-ES" sz="3600" b="1" cap="none" spc="0" dirty="0">
                <a:ln/>
                <a:solidFill>
                  <a:srgbClr val="041F82"/>
                </a:solidFill>
              </a:rPr>
              <a:t>Cantidad de concursos realizados en el periodo 2024</a:t>
            </a:r>
          </a:p>
        </p:txBody>
      </p:sp>
      <p:pic>
        <p:nvPicPr>
          <p:cNvPr id="11" name="Imagen 10" descr="Logotipo&#10;&#10;El contenido generado por IA puede ser incorrecto.">
            <a:extLst>
              <a:ext uri="{FF2B5EF4-FFF2-40B4-BE49-F238E27FC236}">
                <a16:creationId xmlns:a16="http://schemas.microsoft.com/office/drawing/2014/main" id="{2051DCB6-739A-3291-688D-F82C9E143C3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0727" y="-184534"/>
            <a:ext cx="1773850" cy="177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7526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257</Words>
  <Application>Microsoft Office PowerPoint</Application>
  <PresentationFormat>Panorámica</PresentationFormat>
  <Paragraphs>144</Paragraphs>
  <Slides>4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Aptos</vt:lpstr>
      <vt:lpstr>Aptos Narrow</vt:lpstr>
      <vt:lpstr>Arial</vt:lpstr>
      <vt:lpstr>Calibri</vt:lpstr>
      <vt:lpstr>Futura Md BT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García Murillo Gerardo</dc:creator>
  <cp:lastModifiedBy>Torres Fonseca Auxiliadora</cp:lastModifiedBy>
  <cp:revision>6</cp:revision>
  <dcterms:created xsi:type="dcterms:W3CDTF">2024-12-24T15:21:41Z</dcterms:created>
  <dcterms:modified xsi:type="dcterms:W3CDTF">2025-03-18T13:49:40Z</dcterms:modified>
</cp:coreProperties>
</file>